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68" r:id="rId1"/>
  </p:sldMasterIdLst>
  <p:notesMasterIdLst>
    <p:notesMasterId r:id="rId17"/>
  </p:notesMasterIdLst>
  <p:handoutMasterIdLst>
    <p:handoutMasterId r:id="rId18"/>
  </p:handoutMasterIdLst>
  <p:sldIdLst>
    <p:sldId id="1006" r:id="rId2"/>
    <p:sldId id="1007" r:id="rId3"/>
    <p:sldId id="1008" r:id="rId4"/>
    <p:sldId id="1009" r:id="rId5"/>
    <p:sldId id="1010" r:id="rId6"/>
    <p:sldId id="1011" r:id="rId7"/>
    <p:sldId id="1012" r:id="rId8"/>
    <p:sldId id="1013" r:id="rId9"/>
    <p:sldId id="1014" r:id="rId10"/>
    <p:sldId id="930" r:id="rId11"/>
    <p:sldId id="931" r:id="rId12"/>
    <p:sldId id="995" r:id="rId13"/>
    <p:sldId id="932" r:id="rId14"/>
    <p:sldId id="897" r:id="rId15"/>
    <p:sldId id="1015" r:id="rId16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557049"/>
    <a:srgbClr val="0174CF"/>
    <a:srgbClr val="0066AE"/>
    <a:srgbClr val="9BBB59"/>
    <a:srgbClr val="C0504D"/>
    <a:srgbClr val="558ED5"/>
    <a:srgbClr val="31859C"/>
    <a:srgbClr val="888888"/>
    <a:srgbClr val="2FA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4" autoAdjust="0"/>
    <p:restoredTop sz="88987" autoAdjust="0"/>
  </p:normalViewPr>
  <p:slideViewPr>
    <p:cSldViewPr>
      <p:cViewPr>
        <p:scale>
          <a:sx n="88" d="100"/>
          <a:sy n="88" d="100"/>
        </p:scale>
        <p:origin x="-1842" y="18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6E9E0-23BC-49C3-AAA5-93B77D2AA0D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9A024-2986-4768-9FC3-4373DE10D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247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E82F5-DC2C-4317-B345-EE38735D5EE9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AAEDF-8CA2-4EC5-9B6E-534AD34D0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9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1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4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01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0">
                <a:srgbClr val="DDEBCF">
                  <a:alpha val="68000"/>
                </a:srgbClr>
              </a:gs>
              <a:gs pos="85000">
                <a:srgbClr val="B4F573">
                  <a:alpha val="63000"/>
                </a:srgbClr>
              </a:gs>
              <a:gs pos="100000">
                <a:srgbClr val="156B13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gradFill>
            <a:gsLst>
              <a:gs pos="93000">
                <a:srgbClr val="DDEBCF">
                  <a:alpha val="68000"/>
                </a:srgbClr>
              </a:gs>
              <a:gs pos="50000">
                <a:srgbClr val="B4F573">
                  <a:alpha val="63000"/>
                </a:srgbClr>
              </a:gs>
              <a:gs pos="100000">
                <a:srgbClr val="156B13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72200" y="6005735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Итоговое</a:t>
            </a:r>
            <a:r>
              <a:rPr lang="ru-RU" sz="1400" baseline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сочинение (изложение)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>
            <a:lvl1pPr marL="0" indent="447675" algn="just"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marL="0" indent="447675" algn="just">
              <a:buNone/>
              <a:defRPr>
                <a:latin typeface="Times New Roman" pitchFamily="18" charset="0"/>
                <a:cs typeface="Times New Roman" pitchFamily="18" charset="0"/>
              </a:defRPr>
            </a:lvl2pPr>
            <a:lvl3pPr marL="0" indent="447675" algn="just">
              <a:buNone/>
              <a:defRPr>
                <a:latin typeface="Times New Roman" pitchFamily="18" charset="0"/>
                <a:cs typeface="Times New Roman" pitchFamily="18" charset="0"/>
              </a:defRPr>
            </a:lvl3pPr>
            <a:lvl4pPr marL="0" indent="447675" algn="just">
              <a:buNone/>
              <a:defRPr>
                <a:latin typeface="Times New Roman" pitchFamily="18" charset="0"/>
                <a:cs typeface="Times New Roman" pitchFamily="18" charset="0"/>
              </a:defRPr>
            </a:lvl4pPr>
            <a:lvl5pPr marL="0" indent="447675" algn="just">
              <a:buNone/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309320"/>
            <a:ext cx="7872413" cy="506413"/>
          </a:xfrm>
          <a:prstGeom prst="rect">
            <a:avLst/>
          </a:prstGeom>
          <a:noFill/>
        </p:spPr>
        <p:txBody>
          <a:bodyPr lIns="104287" tIns="52144" rIns="104287" bIns="5214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центр обработки информации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ВО МО «Академия социального управления» </a:t>
            </a:r>
            <a:b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(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276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www.rcoi.net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13" y="6334928"/>
            <a:ext cx="562017" cy="48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4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0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0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2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7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93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0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4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2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105026"/>
            <a:ext cx="2056308" cy="17591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lt1">
              <a:alpha val="54000"/>
            </a:schemeClr>
          </a:solidFill>
          <a:ln w="63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Региональный центр обработки информации</a:t>
            </a:r>
            <a:r>
              <a:rPr lang="en-US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АСОУ</a:t>
            </a:r>
          </a:p>
          <a:p>
            <a:pPr>
              <a:defRPr/>
            </a:pPr>
            <a:r>
              <a:rPr lang="en-US" sz="12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495) 276-87-98 </a:t>
            </a:r>
            <a:r>
              <a:rPr lang="en-US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www.rcoi.net</a:t>
            </a:r>
            <a:endParaRPr lang="ru-RU" sz="12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6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1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7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7.jpe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33581" y="3466714"/>
            <a:ext cx="7276839" cy="17281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>
              <a:defRPr/>
            </a:pPr>
            <a:r>
              <a:rPr lang="ru-RU" sz="2100" b="1" dirty="0">
                <a:solidFill>
                  <a:srgbClr val="0066AE"/>
                </a:solidFill>
                <a:latin typeface="Times New Roman" panose="02020603050405020304" pitchFamily="18" charset="0"/>
                <a:cs typeface="Times New Roman" pitchFamily="18" charset="0"/>
              </a:rPr>
              <a:t>«ЗАПОЛНЕНИЕ БЛАНКОВ УЧАСТНИКОВ </a:t>
            </a:r>
            <a:r>
              <a:rPr lang="ru-RU" sz="2100" b="1" dirty="0" smtClean="0">
                <a:solidFill>
                  <a:srgbClr val="0066AE"/>
                </a:solidFill>
                <a:latin typeface="Times New Roman" panose="02020603050405020304" pitchFamily="18" charset="0"/>
                <a:cs typeface="Times New Roman" pitchFamily="18" charset="0"/>
              </a:rPr>
              <a:t>ГИА-9. </a:t>
            </a:r>
            <a:r>
              <a:rPr lang="ru-RU" sz="2100" b="1" dirty="0">
                <a:solidFill>
                  <a:srgbClr val="0066AE"/>
                </a:solidFill>
                <a:latin typeface="Times New Roman" panose="02020603050405020304" pitchFamily="18" charset="0"/>
                <a:cs typeface="Times New Roman" pitchFamily="18" charset="0"/>
              </a:rPr>
              <a:t>ОСОБЕННОСТИ ЗАПОЛНЕНИЯ ОТЧЕТНЫХ ФОРМ. КОМПЛЕКТОВАНИЕ И ЗАПОЛНЕНИЕ ЭКЗАМЕНАЦИОННЫХ МАТЕРИАЛОВ ПО ОКОНЧАНИИ ЭКЗАМЕНА В ППЭ»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42106" y="764703"/>
            <a:ext cx="8459788" cy="1224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РЕГИОНАЛЬНЫЙ ЦЕНТР ОБРАБОТКИ ИНФОРМАЦИИ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АСОУ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66A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42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>
            <a:endCxn id="9" idx="1"/>
          </p:cNvCxnSpPr>
          <p:nvPr/>
        </p:nvCxnSpPr>
        <p:spPr>
          <a:xfrm>
            <a:off x="3078020" y="779818"/>
            <a:ext cx="0" cy="5523049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низ 10"/>
          <p:cNvSpPr/>
          <p:nvPr/>
        </p:nvSpPr>
        <p:spPr>
          <a:xfrm flipH="1">
            <a:off x="1266425" y="3333032"/>
            <a:ext cx="378082" cy="514735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9" name="TextBox 18"/>
          <p:cNvSpPr txBox="1"/>
          <p:nvPr/>
        </p:nvSpPr>
        <p:spPr>
          <a:xfrm>
            <a:off x="279056" y="2965621"/>
            <a:ext cx="2483573" cy="82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Бланки участников</a:t>
            </a:r>
            <a:endParaRPr lang="ru-RU" sz="1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3636" y="5841196"/>
            <a:ext cx="2611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Возвратный доставочный пакет</a:t>
            </a:r>
            <a:endParaRPr lang="ru-RU" sz="1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УПАКОВКА ЭКЗАМЕНАЦИОННЫХ МАТЕРИАЛОВ В АУДИТОРИИ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518174" y="601233"/>
            <a:ext cx="1874583" cy="2414542"/>
            <a:chOff x="1826753" y="280286"/>
            <a:chExt cx="2220953" cy="2860681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113" y="724669"/>
              <a:ext cx="1709593" cy="241629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2614" y="505126"/>
              <a:ext cx="1709593" cy="241629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753" y="280286"/>
              <a:ext cx="1690632" cy="238949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8" y="3995717"/>
            <a:ext cx="2455021" cy="1716519"/>
          </a:xfrm>
          <a:prstGeom prst="rect">
            <a:avLst/>
          </a:prstGeom>
        </p:spPr>
      </p:pic>
      <p:sp>
        <p:nvSpPr>
          <p:cNvPr id="59" name="圆角矩形 14"/>
          <p:cNvSpPr/>
          <p:nvPr/>
        </p:nvSpPr>
        <p:spPr>
          <a:xfrm>
            <a:off x="3282748" y="608435"/>
            <a:ext cx="2025651" cy="29374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3413" y="1016733"/>
            <a:ext cx="547475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0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какие-либо иные пакеты вместо выданных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пакетов;</a:t>
            </a:r>
          </a:p>
          <a:p>
            <a:pPr indent="3600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вкладывать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бланками какие-либо другие материалы;</a:t>
            </a:r>
          </a:p>
          <a:p>
            <a:pPr indent="3600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скреплять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(скрепками,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степлером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т.п.);</a:t>
            </a:r>
          </a:p>
          <a:p>
            <a:pPr indent="3600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ориентацию бланков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пакете.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H="1">
            <a:off x="3282749" y="2889796"/>
            <a:ext cx="5753747" cy="0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4" descr="I:\f\PPT库\剪影人物\19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84368" y="3313432"/>
            <a:ext cx="792873" cy="231949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62" name="TextBox 61"/>
          <p:cNvSpPr txBox="1"/>
          <p:nvPr/>
        </p:nvSpPr>
        <p:spPr>
          <a:xfrm>
            <a:off x="3187666" y="3084118"/>
            <a:ext cx="39970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из аудиторий: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ВДП с бланками участников ГИА;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конверты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КИМ;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неиспользованные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пакеты с КИМ;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листы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 для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черновиков;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формы;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служебные записки.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Стрелка вниз 63"/>
          <p:cNvSpPr/>
          <p:nvPr/>
        </p:nvSpPr>
        <p:spPr>
          <a:xfrm rot="16200000" flipH="1">
            <a:off x="6253445" y="4579495"/>
            <a:ext cx="378082" cy="1004667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2" name="TextBox 11"/>
          <p:cNvSpPr txBox="1"/>
          <p:nvPr/>
        </p:nvSpPr>
        <p:spPr>
          <a:xfrm>
            <a:off x="5189060" y="5309764"/>
            <a:ext cx="2607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Сдаются в помещении для руководителя ППЭ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45305" y="5715409"/>
            <a:ext cx="149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6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68853" y="3280532"/>
            <a:ext cx="2376264" cy="312627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63500">
              <a:schemeClr val="accent5">
                <a:lumMod val="40000"/>
                <a:lumOff val="60000"/>
                <a:alpha val="40000"/>
              </a:schemeClr>
            </a:glow>
          </a:effectLst>
        </p:spPr>
        <p:txBody>
          <a:bodyPr vert="horz" lIns="0" tIns="0" rIns="0" bIns="0" rtlCol="0">
            <a:noAutofit/>
          </a:bodyPr>
          <a:lstStyle>
            <a:lvl1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Bef>
                <a:spcPts val="1200"/>
              </a:spcBef>
            </a:pPr>
            <a:r>
              <a:rPr lang="ru-RU" sz="1600" b="1" dirty="0" smtClean="0"/>
              <a:t>Бланки </a:t>
            </a:r>
            <a:r>
              <a:rPr lang="ru-RU" sz="1600" b="1" dirty="0" smtClean="0">
                <a:solidFill>
                  <a:srgbClr val="FF0000"/>
                </a:solidFill>
              </a:rPr>
              <a:t>1-ого участника</a:t>
            </a:r>
            <a:endParaRPr lang="ru-RU" sz="1600" b="1" u="sng" dirty="0">
              <a:solidFill>
                <a:srgbClr val="FF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01993" y="461390"/>
            <a:ext cx="2123513" cy="2735174"/>
            <a:chOff x="1826753" y="280286"/>
            <a:chExt cx="2220953" cy="286068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113" y="724669"/>
              <a:ext cx="1709593" cy="241629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2614" y="505126"/>
              <a:ext cx="1709593" cy="241629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753" y="280286"/>
              <a:ext cx="1690632" cy="238949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9" name="Содержимое 2"/>
          <p:cNvSpPr txBox="1">
            <a:spLocks/>
          </p:cNvSpPr>
          <p:nvPr/>
        </p:nvSpPr>
        <p:spPr>
          <a:xfrm>
            <a:off x="3362097" y="3280532"/>
            <a:ext cx="2376264" cy="312627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63500">
              <a:schemeClr val="accent5">
                <a:lumMod val="40000"/>
                <a:lumOff val="60000"/>
                <a:alpha val="40000"/>
              </a:schemeClr>
            </a:glow>
          </a:effectLst>
        </p:spPr>
        <p:txBody>
          <a:bodyPr vert="horz" lIns="0" tIns="0" rIns="0" bIns="0" rtlCol="0">
            <a:noAutofit/>
          </a:bodyPr>
          <a:lstStyle>
            <a:lvl1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Bef>
                <a:spcPts val="1200"/>
              </a:spcBef>
            </a:pPr>
            <a:r>
              <a:rPr lang="ru-RU" sz="1600" b="1" dirty="0" smtClean="0"/>
              <a:t>Бланки </a:t>
            </a:r>
            <a:r>
              <a:rPr lang="ru-RU" sz="1600" b="1" dirty="0" smtClean="0">
                <a:solidFill>
                  <a:srgbClr val="FF0000"/>
                </a:solidFill>
              </a:rPr>
              <a:t>2-ого участника</a:t>
            </a:r>
            <a:endParaRPr lang="ru-RU" sz="1600" b="1" u="sng" dirty="0">
              <a:solidFill>
                <a:srgbClr val="FF000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751579" y="1633482"/>
            <a:ext cx="504056" cy="360040"/>
          </a:xfrm>
          <a:prstGeom prst="rightArrow">
            <a:avLst/>
          </a:prstGeom>
          <a:gradFill flip="none" rotWithShape="1">
            <a:gsLst>
              <a:gs pos="0">
                <a:srgbClr val="FFFF00"/>
              </a:gs>
              <a:gs pos="59000">
                <a:srgbClr val="EFF9B1"/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0" scaled="1"/>
            <a:tileRect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Содержимое 2"/>
          <p:cNvSpPr txBox="1">
            <a:spLocks/>
          </p:cNvSpPr>
          <p:nvPr/>
        </p:nvSpPr>
        <p:spPr>
          <a:xfrm>
            <a:off x="6537979" y="3280532"/>
            <a:ext cx="2376264" cy="312627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63500">
              <a:schemeClr val="accent5">
                <a:lumMod val="40000"/>
                <a:lumOff val="60000"/>
                <a:alpha val="40000"/>
              </a:schemeClr>
            </a:glow>
          </a:effectLst>
        </p:spPr>
        <p:txBody>
          <a:bodyPr vert="horz" lIns="0" tIns="0" rIns="0" bIns="0" rtlCol="0">
            <a:noAutofit/>
          </a:bodyPr>
          <a:lstStyle>
            <a:lvl1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0" indent="4476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Bef>
                <a:spcPts val="1200"/>
              </a:spcBef>
            </a:pPr>
            <a:r>
              <a:rPr lang="ru-RU" sz="1600" b="1" dirty="0" smtClean="0"/>
              <a:t>Бланки </a:t>
            </a:r>
            <a:r>
              <a:rPr lang="en-US" sz="1600" b="1" dirty="0" smtClean="0">
                <a:solidFill>
                  <a:srgbClr val="FF0000"/>
                </a:solidFill>
              </a:rPr>
              <a:t>n</a:t>
            </a:r>
            <a:r>
              <a:rPr lang="ru-RU" sz="1600" b="1" dirty="0" smtClean="0">
                <a:solidFill>
                  <a:srgbClr val="FF0000"/>
                </a:solidFill>
              </a:rPr>
              <a:t>-ого участника</a:t>
            </a:r>
            <a:endParaRPr lang="ru-RU" sz="1600" b="1" u="sng" dirty="0">
              <a:solidFill>
                <a:srgbClr val="FF0000"/>
              </a:solidFill>
            </a:endParaRPr>
          </a:p>
        </p:txBody>
      </p:sp>
      <p:sp>
        <p:nvSpPr>
          <p:cNvPr id="86" name="Стрелка вправо 85"/>
          <p:cNvSpPr/>
          <p:nvPr/>
        </p:nvSpPr>
        <p:spPr>
          <a:xfrm>
            <a:off x="5927461" y="1633482"/>
            <a:ext cx="504056" cy="360040"/>
          </a:xfrm>
          <a:prstGeom prst="rightArrow">
            <a:avLst/>
          </a:prstGeom>
          <a:gradFill flip="none" rotWithShape="1">
            <a:gsLst>
              <a:gs pos="0">
                <a:srgbClr val="FFFF00"/>
              </a:gs>
              <a:gs pos="59000">
                <a:srgbClr val="EFF9B1"/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0" scaled="1"/>
            <a:tileRect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Заголовок 1"/>
          <p:cNvSpPr txBox="1">
            <a:spLocks/>
          </p:cNvSpPr>
          <p:nvPr/>
        </p:nvSpPr>
        <p:spPr>
          <a:xfrm>
            <a:off x="0" y="-703"/>
            <a:ext cx="9144000" cy="357675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КОМПЛЕКТОВАНИЕ БЛАНКОВ В ВОЗВРАТНЫЙ ДОСТАВОЧНЫЙ ПАКЕТ</a:t>
            </a:r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3424249" y="451165"/>
            <a:ext cx="2123513" cy="2735174"/>
            <a:chOff x="1826753" y="280286"/>
            <a:chExt cx="2220953" cy="2860681"/>
          </a:xfrm>
        </p:grpSpPr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113" y="724669"/>
              <a:ext cx="1709593" cy="241629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2614" y="505126"/>
              <a:ext cx="1709593" cy="241629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753" y="280286"/>
              <a:ext cx="1690632" cy="238949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grpSp>
        <p:nvGrpSpPr>
          <p:cNvPr id="100" name="Группа 99"/>
          <p:cNvGrpSpPr/>
          <p:nvPr/>
        </p:nvGrpSpPr>
        <p:grpSpPr>
          <a:xfrm>
            <a:off x="6612637" y="461390"/>
            <a:ext cx="2123513" cy="2735174"/>
            <a:chOff x="1826753" y="280286"/>
            <a:chExt cx="2220953" cy="2860681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113" y="724669"/>
              <a:ext cx="1709593" cy="241629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2614" y="505126"/>
              <a:ext cx="1709593" cy="241629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753" y="280286"/>
              <a:ext cx="1690632" cy="238949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pic>
        <p:nvPicPr>
          <p:cNvPr id="104" name="Рисунок 10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30" y="3625047"/>
            <a:ext cx="4265798" cy="298259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11" name="TextBox 110"/>
          <p:cNvSpPr txBox="1"/>
          <p:nvPr/>
        </p:nvSpPr>
        <p:spPr>
          <a:xfrm>
            <a:off x="2690937" y="4072368"/>
            <a:ext cx="19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054925" y="4364488"/>
            <a:ext cx="1870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Серпухов </a:t>
            </a:r>
            <a:r>
              <a:rPr lang="ru-RU" sz="1400" dirty="0" err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г.о</a:t>
            </a:r>
            <a:r>
              <a:rPr lang="ru-RU" sz="14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., ___</a:t>
            </a:r>
            <a:endParaRPr lang="ru-RU" sz="1400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458337" y="4187183"/>
            <a:ext cx="1273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СОШ № _____</a:t>
            </a:r>
            <a:endParaRPr lang="ru-RU" sz="1400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763346" y="5280031"/>
            <a:ext cx="395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1 5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556103" y="6253295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744881" y="6253295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009484" y="6260637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198262" y="6260637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506098" y="6260637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4694876" y="6260637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085813" y="6253295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274591" y="6253295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650788" y="6253295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839566" y="6253295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797102" y="5945409"/>
            <a:ext cx="1064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Иванова Т.В.</a:t>
            </a:r>
            <a:endParaRPr lang="ru-RU" sz="1000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876416" y="4072368"/>
            <a:ext cx="19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62665" y="4072368"/>
            <a:ext cx="19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685473" y="4367901"/>
            <a:ext cx="19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878738" y="4367901"/>
            <a:ext cx="19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074980" y="4367901"/>
            <a:ext cx="19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274108" y="4367901"/>
            <a:ext cx="19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06615" y="4367901"/>
            <a:ext cx="19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679809" y="4720914"/>
            <a:ext cx="19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878937" y="4720914"/>
            <a:ext cx="19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925841" y="5264643"/>
            <a:ext cx="19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206363" y="5264643"/>
            <a:ext cx="19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925841" y="5664328"/>
            <a:ext cx="19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06363" y="5664328"/>
            <a:ext cx="19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770020" y="5695106"/>
            <a:ext cx="395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1 5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9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ОТЧЕТНЫХ ФОРМ РУКОВОДИТЕЛЕМ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ППЭ ЧЛЕНУ ГЭК ДЛЯ ОТПРАВКИ В РЦОИ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107504" y="937886"/>
            <a:ext cx="4866888" cy="5144529"/>
            <a:chOff x="196581" y="2038204"/>
            <a:chExt cx="5030803" cy="5317794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3500841" y="2038204"/>
              <a:ext cx="1712766" cy="595942"/>
              <a:chOff x="419868" y="687923"/>
              <a:chExt cx="1220803" cy="451677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868" y="687923"/>
                <a:ext cx="508137" cy="451677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948588" y="808941"/>
                <a:ext cx="692083" cy="228376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ППЭ-05-02</a:t>
                </a: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682590" y="4519901"/>
              <a:ext cx="2841307" cy="2836097"/>
              <a:chOff x="1876995" y="2005773"/>
              <a:chExt cx="4276594" cy="4268757"/>
            </a:xfrm>
          </p:grpSpPr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6995" y="3291940"/>
                <a:ext cx="3382686" cy="2982590"/>
              </a:xfrm>
              <a:prstGeom prst="rect">
                <a:avLst/>
              </a:prstGeom>
              <a:scene3d>
                <a:camera prst="isometricOffAxis1Top">
                  <a:rot lat="18600000" lon="18392745" rev="3458550"/>
                </a:camera>
                <a:lightRig rig="threePt" dir="t"/>
              </a:scene3d>
            </p:spPr>
          </p:pic>
          <p:pic>
            <p:nvPicPr>
              <p:cNvPr id="71" name="Рисунок 7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2068" y="3119296"/>
                <a:ext cx="3382686" cy="2982590"/>
              </a:xfrm>
              <a:prstGeom prst="rect">
                <a:avLst/>
              </a:prstGeom>
              <a:scene3d>
                <a:camera prst="isometricOffAxis1Top">
                  <a:rot lat="18600000" lon="18392745" rev="3458550"/>
                </a:camera>
                <a:lightRig rig="threePt" dir="t"/>
              </a:scene3d>
            </p:spPr>
          </p:pic>
          <p:pic>
            <p:nvPicPr>
              <p:cNvPr id="72" name="Рисунок 7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2299" y="2921255"/>
                <a:ext cx="3382686" cy="2982590"/>
              </a:xfrm>
              <a:prstGeom prst="rect">
                <a:avLst/>
              </a:prstGeom>
              <a:scene3d>
                <a:camera prst="isometricOffAxis1Top">
                  <a:rot lat="18600000" lon="18392745" rev="3458550"/>
                </a:camera>
                <a:lightRig rig="threePt" dir="t"/>
              </a:scene3d>
            </p:spPr>
          </p:pic>
          <p:pic>
            <p:nvPicPr>
              <p:cNvPr id="73" name="Рисунок 7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2657" y="2696607"/>
                <a:ext cx="3382686" cy="2982590"/>
              </a:xfrm>
              <a:prstGeom prst="rect">
                <a:avLst/>
              </a:prstGeom>
              <a:scene3d>
                <a:camera prst="isometricOffAxis1Top">
                  <a:rot lat="18600000" lon="18392745" rev="3458550"/>
                </a:camera>
                <a:lightRig rig="threePt" dir="t"/>
              </a:scene3d>
            </p:spPr>
          </p:pic>
          <p:pic>
            <p:nvPicPr>
              <p:cNvPr id="166" name="Рисунок 16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1263" y="2508550"/>
                <a:ext cx="3382685" cy="2982590"/>
              </a:xfrm>
              <a:prstGeom prst="rect">
                <a:avLst/>
              </a:prstGeom>
              <a:scene3d>
                <a:camera prst="isometricOffAxis1Top">
                  <a:rot lat="18600000" lon="18392745" rev="3458550"/>
                </a:camera>
                <a:lightRig rig="threePt" dir="t"/>
              </a:scene3d>
            </p:spPr>
          </p:pic>
          <p:pic>
            <p:nvPicPr>
              <p:cNvPr id="167" name="Рисунок 16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0951" y="2250013"/>
                <a:ext cx="3382685" cy="2982588"/>
              </a:xfrm>
              <a:prstGeom prst="rect">
                <a:avLst/>
              </a:prstGeom>
              <a:scene3d>
                <a:camera prst="isometricOffAxis1Top">
                  <a:rot lat="18600000" lon="18392745" rev="3458550"/>
                </a:camera>
                <a:lightRig rig="threePt" dir="t"/>
              </a:scene3d>
            </p:spPr>
          </p:pic>
          <p:pic>
            <p:nvPicPr>
              <p:cNvPr id="168" name="Рисунок 16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0907" y="2005773"/>
                <a:ext cx="3382682" cy="2982588"/>
              </a:xfrm>
              <a:prstGeom prst="rect">
                <a:avLst/>
              </a:prstGeom>
              <a:scene3d>
                <a:camera prst="isometricOffAxis1Top">
                  <a:rot lat="18600000" lon="18392745" rev="3458550"/>
                </a:camera>
                <a:lightRig rig="threePt" dir="t"/>
              </a:scene3d>
            </p:spPr>
          </p:pic>
        </p:grpSp>
        <p:grpSp>
          <p:nvGrpSpPr>
            <p:cNvPr id="17" name="Группа 16"/>
            <p:cNvGrpSpPr/>
            <p:nvPr/>
          </p:nvGrpSpPr>
          <p:grpSpPr>
            <a:xfrm>
              <a:off x="196581" y="2626450"/>
              <a:ext cx="2015249" cy="2269417"/>
              <a:chOff x="231280" y="2161233"/>
              <a:chExt cx="2015249" cy="2269417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231280" y="2161233"/>
                <a:ext cx="2015249" cy="765849"/>
                <a:chOff x="470551" y="1064577"/>
                <a:chExt cx="2388742" cy="965296"/>
              </a:xfrm>
            </p:grpSpPr>
            <p:pic>
              <p:nvPicPr>
                <p:cNvPr id="20" name="Рисунок 19"/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prstClr val="black"/>
                    <a:srgbClr val="70AD47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551" y="1064577"/>
                  <a:ext cx="1085957" cy="965296"/>
                </a:xfrm>
                <a:prstGeom prst="rect">
                  <a:avLst/>
                </a:prstGeom>
              </p:spPr>
            </p:pic>
            <p:sp>
              <p:nvSpPr>
                <p:cNvPr id="21" name="TextBox 20"/>
                <p:cNvSpPr txBox="1"/>
                <p:nvPr/>
              </p:nvSpPr>
              <p:spPr>
                <a:xfrm>
                  <a:off x="1434437" y="1224717"/>
                  <a:ext cx="1424856" cy="674035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ППЭ -13-02-МАШ</a:t>
                  </a:r>
                </a:p>
              </p:txBody>
            </p:sp>
          </p:grpSp>
          <p:grpSp>
            <p:nvGrpSpPr>
              <p:cNvPr id="74" name="Группа 73"/>
              <p:cNvGrpSpPr/>
              <p:nvPr/>
            </p:nvGrpSpPr>
            <p:grpSpPr>
              <a:xfrm>
                <a:off x="241276" y="2925688"/>
                <a:ext cx="1735325" cy="765849"/>
                <a:chOff x="403900" y="1424008"/>
                <a:chExt cx="2056939" cy="965296"/>
              </a:xfrm>
            </p:grpSpPr>
            <p:pic>
              <p:nvPicPr>
                <p:cNvPr id="75" name="Рисунок 74"/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prstClr val="black"/>
                    <a:srgbClr val="70AD47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900" y="1424008"/>
                  <a:ext cx="1085957" cy="965296"/>
                </a:xfrm>
                <a:prstGeom prst="rect">
                  <a:avLst/>
                </a:prstGeom>
              </p:spPr>
            </p:pic>
            <p:sp>
              <p:nvSpPr>
                <p:cNvPr id="76" name="TextBox 75"/>
                <p:cNvSpPr txBox="1"/>
                <p:nvPr/>
              </p:nvSpPr>
              <p:spPr>
                <a:xfrm>
                  <a:off x="1362208" y="1785182"/>
                  <a:ext cx="1098631" cy="556758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ППЭ -18-МАШ</a:t>
                  </a:r>
                </a:p>
              </p:txBody>
            </p:sp>
          </p:grpSp>
          <p:grpSp>
            <p:nvGrpSpPr>
              <p:cNvPr id="77" name="Группа 76"/>
              <p:cNvGrpSpPr/>
              <p:nvPr/>
            </p:nvGrpSpPr>
            <p:grpSpPr>
              <a:xfrm>
                <a:off x="244051" y="3667121"/>
                <a:ext cx="1586536" cy="763529"/>
                <a:chOff x="470551" y="1195288"/>
                <a:chExt cx="1880574" cy="962372"/>
              </a:xfrm>
            </p:grpSpPr>
            <p:pic>
              <p:nvPicPr>
                <p:cNvPr id="78" name="Рисунок 77"/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prstClr val="black"/>
                    <a:srgbClr val="70AD47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551" y="1195288"/>
                  <a:ext cx="1082667" cy="962372"/>
                </a:xfrm>
                <a:prstGeom prst="rect">
                  <a:avLst/>
                </a:prstGeom>
              </p:spPr>
            </p:pic>
            <p:sp>
              <p:nvSpPr>
                <p:cNvPr id="79" name="TextBox 78"/>
                <p:cNvSpPr txBox="1"/>
                <p:nvPr/>
              </p:nvSpPr>
              <p:spPr>
                <a:xfrm>
                  <a:off x="1430019" y="1558781"/>
                  <a:ext cx="921106" cy="285465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ППЭ -14</a:t>
                  </a:r>
                </a:p>
              </p:txBody>
            </p:sp>
          </p:grpSp>
        </p:grpSp>
        <p:grpSp>
          <p:nvGrpSpPr>
            <p:cNvPr id="18" name="Группа 17"/>
            <p:cNvGrpSpPr/>
            <p:nvPr/>
          </p:nvGrpSpPr>
          <p:grpSpPr>
            <a:xfrm>
              <a:off x="1861467" y="2948934"/>
              <a:ext cx="1665163" cy="1384460"/>
              <a:chOff x="1959794" y="2478494"/>
              <a:chExt cx="1665163" cy="1384460"/>
            </a:xfrm>
          </p:grpSpPr>
          <p:pic>
            <p:nvPicPr>
              <p:cNvPr id="62" name="Picture 2" descr="ÐÐ°ÑÑÐ¸Ð½ÐºÐ¸ Ð¿Ð¾ Ð·Ð°Ð¿ÑÐ¾ÑÑ ÑÐ°Ð¹Ð»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037" r="10954"/>
              <a:stretch/>
            </p:blipFill>
            <p:spPr bwMode="auto">
              <a:xfrm>
                <a:off x="2544957" y="2478494"/>
                <a:ext cx="1080000" cy="13844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Плюс 14"/>
              <p:cNvSpPr/>
              <p:nvPr/>
            </p:nvSpPr>
            <p:spPr>
              <a:xfrm>
                <a:off x="1959794" y="2903671"/>
                <a:ext cx="532188" cy="514620"/>
              </a:xfrm>
              <a:prstGeom prst="mathPlus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606673" y="2939234"/>
                <a:ext cx="973355" cy="556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Файл с формами</a:t>
                </a:r>
                <a:endPara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3" name="Группа 82"/>
            <p:cNvGrpSpPr/>
            <p:nvPr/>
          </p:nvGrpSpPr>
          <p:grpSpPr>
            <a:xfrm>
              <a:off x="3499403" y="2738513"/>
              <a:ext cx="1716856" cy="626750"/>
              <a:chOff x="413385" y="843047"/>
              <a:chExt cx="1223718" cy="475027"/>
            </a:xfrm>
          </p:grpSpPr>
          <p:pic>
            <p:nvPicPr>
              <p:cNvPr id="84" name="Рисунок 8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385" y="843047"/>
                <a:ext cx="534406" cy="475027"/>
              </a:xfrm>
              <a:prstGeom prst="rect">
                <a:avLst/>
              </a:prstGeom>
            </p:spPr>
          </p:pic>
          <p:sp>
            <p:nvSpPr>
              <p:cNvPr id="85" name="TextBox 84"/>
              <p:cNvSpPr txBox="1"/>
              <p:nvPr/>
            </p:nvSpPr>
            <p:spPr>
              <a:xfrm>
                <a:off x="941352" y="973869"/>
                <a:ext cx="695751" cy="221724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ru-RU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b="0" i="0" u="none" strike="noStrike" kern="0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dirty="0"/>
                  <a:t>ППЭ-07</a:t>
                </a:r>
              </a:p>
            </p:txBody>
          </p:sp>
        </p:grpSp>
        <p:grpSp>
          <p:nvGrpSpPr>
            <p:cNvPr id="86" name="Группа 85"/>
            <p:cNvGrpSpPr/>
            <p:nvPr/>
          </p:nvGrpSpPr>
          <p:grpSpPr>
            <a:xfrm>
              <a:off x="3518813" y="3420389"/>
              <a:ext cx="1707337" cy="602105"/>
              <a:chOff x="407424" y="988205"/>
              <a:chExt cx="1216933" cy="456348"/>
            </a:xfrm>
          </p:grpSpPr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424" y="988205"/>
                <a:ext cx="513392" cy="456348"/>
              </a:xfrm>
              <a:prstGeom prst="rect">
                <a:avLst/>
              </a:prstGeom>
            </p:spPr>
          </p:pic>
          <p:sp>
            <p:nvSpPr>
              <p:cNvPr id="88" name="TextBox 87"/>
              <p:cNvSpPr txBox="1"/>
              <p:nvPr/>
            </p:nvSpPr>
            <p:spPr>
              <a:xfrm>
                <a:off x="927362" y="1108923"/>
                <a:ext cx="696995" cy="254015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ru-RU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b="0" i="0" u="none" strike="noStrike" kern="0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dirty="0"/>
                  <a:t>ППЭ-12-02</a:t>
                </a:r>
              </a:p>
            </p:txBody>
          </p:sp>
        </p:grpSp>
        <p:grpSp>
          <p:nvGrpSpPr>
            <p:cNvPr id="89" name="Группа 88"/>
            <p:cNvGrpSpPr/>
            <p:nvPr/>
          </p:nvGrpSpPr>
          <p:grpSpPr>
            <a:xfrm>
              <a:off x="3549978" y="4077620"/>
              <a:ext cx="1632422" cy="572005"/>
              <a:chOff x="428580" y="1114686"/>
              <a:chExt cx="1163535" cy="433535"/>
            </a:xfrm>
          </p:grpSpPr>
          <p:pic>
            <p:nvPicPr>
              <p:cNvPr id="90" name="Рисунок 89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580" y="1114686"/>
                <a:ext cx="487727" cy="433535"/>
              </a:xfrm>
              <a:prstGeom prst="rect">
                <a:avLst/>
              </a:prstGeom>
            </p:spPr>
          </p:pic>
          <p:sp>
            <p:nvSpPr>
              <p:cNvPr id="91" name="TextBox 90"/>
              <p:cNvSpPr txBox="1"/>
              <p:nvPr/>
            </p:nvSpPr>
            <p:spPr>
              <a:xfrm>
                <a:off x="922276" y="1230211"/>
                <a:ext cx="669839" cy="234806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ППЭ-12-03</a:t>
                </a:r>
              </a:p>
            </p:txBody>
          </p:sp>
        </p:grpSp>
        <p:grpSp>
          <p:nvGrpSpPr>
            <p:cNvPr id="92" name="Группа 91"/>
            <p:cNvGrpSpPr/>
            <p:nvPr/>
          </p:nvGrpSpPr>
          <p:grpSpPr>
            <a:xfrm>
              <a:off x="3550240" y="4666815"/>
              <a:ext cx="1677144" cy="583103"/>
              <a:chOff x="422130" y="1218881"/>
              <a:chExt cx="1195413" cy="441946"/>
            </a:xfrm>
          </p:grpSpPr>
          <p:pic>
            <p:nvPicPr>
              <p:cNvPr id="93" name="Рисунок 9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130" y="1218881"/>
                <a:ext cx="497189" cy="441946"/>
              </a:xfrm>
              <a:prstGeom prst="rect">
                <a:avLst/>
              </a:prstGeom>
            </p:spPr>
          </p:pic>
          <p:sp>
            <p:nvSpPr>
              <p:cNvPr id="94" name="TextBox 93"/>
              <p:cNvSpPr txBox="1"/>
              <p:nvPr/>
            </p:nvSpPr>
            <p:spPr>
              <a:xfrm>
                <a:off x="899940" y="1328755"/>
                <a:ext cx="717603" cy="237973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ППЭ-13-01</a:t>
                </a:r>
                <a:endPara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5" name="Группа 94"/>
          <p:cNvGrpSpPr/>
          <p:nvPr/>
        </p:nvGrpSpPr>
        <p:grpSpPr>
          <a:xfrm>
            <a:off x="5364088" y="620688"/>
            <a:ext cx="3630812" cy="2960143"/>
            <a:chOff x="196581" y="2572240"/>
            <a:chExt cx="5053903" cy="4120366"/>
          </a:xfrm>
        </p:grpSpPr>
        <p:grpSp>
          <p:nvGrpSpPr>
            <p:cNvPr id="96" name="Группа 95"/>
            <p:cNvGrpSpPr/>
            <p:nvPr/>
          </p:nvGrpSpPr>
          <p:grpSpPr>
            <a:xfrm>
              <a:off x="3571949" y="2572240"/>
              <a:ext cx="1632310" cy="464262"/>
              <a:chOff x="470551" y="1092680"/>
              <a:chExt cx="1163456" cy="351874"/>
            </a:xfrm>
          </p:grpSpPr>
          <p:pic>
            <p:nvPicPr>
              <p:cNvPr id="128" name="Рисунок 127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551" y="1092680"/>
                <a:ext cx="395858" cy="351874"/>
              </a:xfrm>
              <a:prstGeom prst="rect">
                <a:avLst/>
              </a:prstGeom>
            </p:spPr>
          </p:pic>
          <p:sp>
            <p:nvSpPr>
              <p:cNvPr id="129" name="TextBox 128"/>
              <p:cNvSpPr txBox="1"/>
              <p:nvPr/>
            </p:nvSpPr>
            <p:spPr>
              <a:xfrm>
                <a:off x="811869" y="1207299"/>
                <a:ext cx="822138" cy="118107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ППЭ-05-02</a:t>
                </a:r>
              </a:p>
            </p:txBody>
          </p:sp>
        </p:grpSp>
        <p:grpSp>
          <p:nvGrpSpPr>
            <p:cNvPr id="97" name="Группа 96"/>
            <p:cNvGrpSpPr/>
            <p:nvPr/>
          </p:nvGrpSpPr>
          <p:grpSpPr>
            <a:xfrm>
              <a:off x="821279" y="4315487"/>
              <a:ext cx="2718253" cy="2377119"/>
              <a:chOff x="2085743" y="1698098"/>
              <a:chExt cx="4091381" cy="3577922"/>
            </a:xfrm>
          </p:grpSpPr>
          <p:pic>
            <p:nvPicPr>
              <p:cNvPr id="124" name="Рисунок 1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5743" y="2293431"/>
                <a:ext cx="3725716" cy="2982589"/>
              </a:xfrm>
              <a:prstGeom prst="rect">
                <a:avLst/>
              </a:prstGeom>
              <a:scene3d>
                <a:camera prst="isometricOffAxis1Top">
                  <a:rot lat="18600000" lon="18392745" rev="3458550"/>
                </a:camera>
                <a:lightRig rig="threePt" dir="t"/>
              </a:scene3d>
            </p:spPr>
          </p:pic>
          <p:pic>
            <p:nvPicPr>
              <p:cNvPr id="125" name="Рисунок 1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0816" y="2120787"/>
                <a:ext cx="3725718" cy="2982589"/>
              </a:xfrm>
              <a:prstGeom prst="rect">
                <a:avLst/>
              </a:prstGeom>
              <a:scene3d>
                <a:camera prst="isometricOffAxis1Top">
                  <a:rot lat="18600000" lon="18392745" rev="3458550"/>
                </a:camera>
                <a:lightRig rig="threePt" dir="t"/>
              </a:scene3d>
            </p:spPr>
          </p:pic>
          <p:pic>
            <p:nvPicPr>
              <p:cNvPr id="126" name="Рисунок 1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1047" y="1922746"/>
                <a:ext cx="3725718" cy="2982589"/>
              </a:xfrm>
              <a:prstGeom prst="rect">
                <a:avLst/>
              </a:prstGeom>
              <a:scene3d>
                <a:camera prst="isometricOffAxis1Top">
                  <a:rot lat="18600000" lon="18392745" rev="3458550"/>
                </a:camera>
                <a:lightRig rig="threePt" dir="t"/>
              </a:scene3d>
            </p:spPr>
          </p:pic>
          <p:pic>
            <p:nvPicPr>
              <p:cNvPr id="127" name="Рисунок 1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1407" y="1698098"/>
                <a:ext cx="3725717" cy="2982589"/>
              </a:xfrm>
              <a:prstGeom prst="rect">
                <a:avLst/>
              </a:prstGeom>
              <a:scene3d>
                <a:camera prst="isometricOffAxis1Top">
                  <a:rot lat="18600000" lon="18392745" rev="3458550"/>
                </a:camera>
                <a:lightRig rig="threePt" dir="t"/>
              </a:scene3d>
            </p:spPr>
          </p:pic>
        </p:grpSp>
        <p:grpSp>
          <p:nvGrpSpPr>
            <p:cNvPr id="98" name="Группа 97"/>
            <p:cNvGrpSpPr/>
            <p:nvPr/>
          </p:nvGrpSpPr>
          <p:grpSpPr>
            <a:xfrm>
              <a:off x="196581" y="2812502"/>
              <a:ext cx="1407855" cy="1818224"/>
              <a:chOff x="231280" y="2347285"/>
              <a:chExt cx="1407855" cy="1818224"/>
            </a:xfrm>
          </p:grpSpPr>
          <p:grpSp>
            <p:nvGrpSpPr>
              <p:cNvPr id="115" name="Группа 114"/>
              <p:cNvGrpSpPr/>
              <p:nvPr/>
            </p:nvGrpSpPr>
            <p:grpSpPr>
              <a:xfrm>
                <a:off x="231280" y="2347285"/>
                <a:ext cx="1401785" cy="579796"/>
                <a:chOff x="470551" y="1299082"/>
                <a:chExt cx="1661583" cy="730790"/>
              </a:xfrm>
            </p:grpSpPr>
            <p:pic>
              <p:nvPicPr>
                <p:cNvPr id="122" name="Рисунок 121"/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prstClr val="black"/>
                    <a:srgbClr val="70AD47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551" y="1299082"/>
                  <a:ext cx="822138" cy="730790"/>
                </a:xfrm>
                <a:prstGeom prst="rect">
                  <a:avLst/>
                </a:prstGeom>
              </p:spPr>
            </p:pic>
            <p:sp>
              <p:nvSpPr>
                <p:cNvPr id="123" name="TextBox 122"/>
                <p:cNvSpPr txBox="1"/>
                <p:nvPr/>
              </p:nvSpPr>
              <p:spPr>
                <a:xfrm>
                  <a:off x="1211028" y="1453480"/>
                  <a:ext cx="921106" cy="472709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ППЭ -13-02-МАШ</a:t>
                  </a:r>
                </a:p>
              </p:txBody>
            </p:sp>
          </p:grpSp>
          <p:grpSp>
            <p:nvGrpSpPr>
              <p:cNvPr id="116" name="Группа 115"/>
              <p:cNvGrpSpPr/>
              <p:nvPr/>
            </p:nvGrpSpPr>
            <p:grpSpPr>
              <a:xfrm>
                <a:off x="231280" y="2945034"/>
                <a:ext cx="1407855" cy="579796"/>
                <a:chOff x="392051" y="1448392"/>
                <a:chExt cx="1668778" cy="730790"/>
              </a:xfrm>
            </p:grpSpPr>
            <p:pic>
              <p:nvPicPr>
                <p:cNvPr id="120" name="Рисунок 119"/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prstClr val="black"/>
                    <a:srgbClr val="70AD47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051" y="1448392"/>
                  <a:ext cx="822138" cy="730790"/>
                </a:xfrm>
                <a:prstGeom prst="rect">
                  <a:avLst/>
                </a:prstGeom>
              </p:spPr>
            </p:pic>
            <p:sp>
              <p:nvSpPr>
                <p:cNvPr id="121" name="TextBox 120"/>
                <p:cNvSpPr txBox="1"/>
                <p:nvPr/>
              </p:nvSpPr>
              <p:spPr>
                <a:xfrm>
                  <a:off x="1139723" y="1570335"/>
                  <a:ext cx="921106" cy="492447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ППЭ -18-МАШ</a:t>
                  </a:r>
                </a:p>
              </p:txBody>
            </p:sp>
          </p:grpSp>
          <p:grpSp>
            <p:nvGrpSpPr>
              <p:cNvPr id="117" name="Группа 116"/>
              <p:cNvGrpSpPr/>
              <p:nvPr/>
            </p:nvGrpSpPr>
            <p:grpSpPr>
              <a:xfrm>
                <a:off x="244051" y="3585713"/>
                <a:ext cx="1389014" cy="579796"/>
                <a:chOff x="470551" y="1092680"/>
                <a:chExt cx="1646445" cy="730790"/>
              </a:xfrm>
            </p:grpSpPr>
            <p:pic>
              <p:nvPicPr>
                <p:cNvPr id="118" name="Рисунок 117"/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prstClr val="black"/>
                    <a:srgbClr val="70AD47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551" y="1092680"/>
                  <a:ext cx="822138" cy="730790"/>
                </a:xfrm>
                <a:prstGeom prst="rect">
                  <a:avLst/>
                </a:prstGeom>
              </p:spPr>
            </p:pic>
            <p:sp>
              <p:nvSpPr>
                <p:cNvPr id="119" name="TextBox 118"/>
                <p:cNvSpPr txBox="1"/>
                <p:nvPr/>
              </p:nvSpPr>
              <p:spPr>
                <a:xfrm>
                  <a:off x="1195890" y="1372348"/>
                  <a:ext cx="921106" cy="285466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ППЭ -14</a:t>
                  </a:r>
                </a:p>
              </p:txBody>
            </p:sp>
          </p:grpSp>
        </p:grpSp>
        <p:grpSp>
          <p:nvGrpSpPr>
            <p:cNvPr id="99" name="Группа 98"/>
            <p:cNvGrpSpPr/>
            <p:nvPr/>
          </p:nvGrpSpPr>
          <p:grpSpPr>
            <a:xfrm>
              <a:off x="1734901" y="2954919"/>
              <a:ext cx="1742333" cy="1384460"/>
              <a:chOff x="1833228" y="2484479"/>
              <a:chExt cx="1742333" cy="1384460"/>
            </a:xfrm>
          </p:grpSpPr>
          <p:pic>
            <p:nvPicPr>
              <p:cNvPr id="112" name="Picture 2" descr="ÐÐ°ÑÑÐ¸Ð½ÐºÐ¸ Ð¿Ð¾ Ð·Ð°Ð¿ÑÐ¾ÑÑ ÑÐ°Ð¹Ð»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037" r="10954"/>
              <a:stretch/>
            </p:blipFill>
            <p:spPr bwMode="auto">
              <a:xfrm>
                <a:off x="2495561" y="2484479"/>
                <a:ext cx="1080000" cy="13844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3" name="Плюс 112"/>
              <p:cNvSpPr/>
              <p:nvPr/>
            </p:nvSpPr>
            <p:spPr>
              <a:xfrm>
                <a:off x="1833228" y="3010210"/>
                <a:ext cx="532188" cy="514620"/>
              </a:xfrm>
              <a:prstGeom prst="mathPlus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2559509" y="2920554"/>
                <a:ext cx="973355" cy="556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Файл с формами</a:t>
                </a:r>
                <a:endPara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0" name="Группа 99"/>
            <p:cNvGrpSpPr/>
            <p:nvPr/>
          </p:nvGrpSpPr>
          <p:grpSpPr>
            <a:xfrm>
              <a:off x="3579606" y="3067878"/>
              <a:ext cx="1632310" cy="464262"/>
              <a:chOff x="470551" y="1092680"/>
              <a:chExt cx="1163456" cy="351874"/>
            </a:xfrm>
          </p:grpSpPr>
          <p:pic>
            <p:nvPicPr>
              <p:cNvPr id="110" name="Рисунок 109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551" y="1092680"/>
                <a:ext cx="395858" cy="351874"/>
              </a:xfrm>
              <a:prstGeom prst="rect">
                <a:avLst/>
              </a:prstGeom>
            </p:spPr>
          </p:pic>
          <p:sp>
            <p:nvSpPr>
              <p:cNvPr id="111" name="TextBox 110"/>
              <p:cNvSpPr txBox="1"/>
              <p:nvPr/>
            </p:nvSpPr>
            <p:spPr>
              <a:xfrm>
                <a:off x="811869" y="1207299"/>
                <a:ext cx="822138" cy="118107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ППЭ-07</a:t>
                </a:r>
              </a:p>
            </p:txBody>
          </p:sp>
        </p:grpSp>
        <p:grpSp>
          <p:nvGrpSpPr>
            <p:cNvPr id="101" name="Группа 100"/>
            <p:cNvGrpSpPr/>
            <p:nvPr/>
          </p:nvGrpSpPr>
          <p:grpSpPr>
            <a:xfrm>
              <a:off x="3607379" y="3558232"/>
              <a:ext cx="1632310" cy="464262"/>
              <a:chOff x="470551" y="1092680"/>
              <a:chExt cx="1163456" cy="351874"/>
            </a:xfrm>
          </p:grpSpPr>
          <p:pic>
            <p:nvPicPr>
              <p:cNvPr id="108" name="Рисунок 107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551" y="1092680"/>
                <a:ext cx="395858" cy="351874"/>
              </a:xfrm>
              <a:prstGeom prst="rect">
                <a:avLst/>
              </a:prstGeom>
            </p:spPr>
          </p:pic>
          <p:sp>
            <p:nvSpPr>
              <p:cNvPr id="109" name="TextBox 108"/>
              <p:cNvSpPr txBox="1"/>
              <p:nvPr/>
            </p:nvSpPr>
            <p:spPr>
              <a:xfrm>
                <a:off x="811869" y="1207299"/>
                <a:ext cx="822138" cy="118107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ППЭ-12-02</a:t>
                </a:r>
              </a:p>
            </p:txBody>
          </p:sp>
        </p:grpSp>
        <p:grpSp>
          <p:nvGrpSpPr>
            <p:cNvPr id="102" name="Группа 101"/>
            <p:cNvGrpSpPr/>
            <p:nvPr/>
          </p:nvGrpSpPr>
          <p:grpSpPr>
            <a:xfrm>
              <a:off x="3608863" y="4048586"/>
              <a:ext cx="1632310" cy="464262"/>
              <a:chOff x="470551" y="1092680"/>
              <a:chExt cx="1163456" cy="351874"/>
            </a:xfrm>
          </p:grpSpPr>
          <p:pic>
            <p:nvPicPr>
              <p:cNvPr id="106" name="Рисунок 105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551" y="1092680"/>
                <a:ext cx="395858" cy="351874"/>
              </a:xfrm>
              <a:prstGeom prst="rect">
                <a:avLst/>
              </a:prstGeom>
            </p:spPr>
          </p:pic>
          <p:sp>
            <p:nvSpPr>
              <p:cNvPr id="107" name="TextBox 106"/>
              <p:cNvSpPr txBox="1"/>
              <p:nvPr/>
            </p:nvSpPr>
            <p:spPr>
              <a:xfrm>
                <a:off x="811869" y="1207299"/>
                <a:ext cx="822138" cy="118107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ППЭ-12-03</a:t>
                </a:r>
              </a:p>
            </p:txBody>
          </p:sp>
        </p:grpSp>
        <p:grpSp>
          <p:nvGrpSpPr>
            <p:cNvPr id="103" name="Группа 102"/>
            <p:cNvGrpSpPr/>
            <p:nvPr/>
          </p:nvGrpSpPr>
          <p:grpSpPr>
            <a:xfrm>
              <a:off x="3618174" y="4500305"/>
              <a:ext cx="1632310" cy="464262"/>
              <a:chOff x="470551" y="1092680"/>
              <a:chExt cx="1163456" cy="351874"/>
            </a:xfrm>
          </p:grpSpPr>
          <p:pic>
            <p:nvPicPr>
              <p:cNvPr id="104" name="Рисунок 103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551" y="1092680"/>
                <a:ext cx="395858" cy="351874"/>
              </a:xfrm>
              <a:prstGeom prst="rect">
                <a:avLst/>
              </a:prstGeom>
            </p:spPr>
          </p:pic>
          <p:sp>
            <p:nvSpPr>
              <p:cNvPr id="105" name="TextBox 104"/>
              <p:cNvSpPr txBox="1"/>
              <p:nvPr/>
            </p:nvSpPr>
            <p:spPr>
              <a:xfrm>
                <a:off x="811869" y="1207299"/>
                <a:ext cx="822138" cy="118107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ППЭ-13-01</a:t>
                </a:r>
              </a:p>
            </p:txBody>
          </p:sp>
        </p:grpSp>
      </p:grpSp>
      <p:grpSp>
        <p:nvGrpSpPr>
          <p:cNvPr id="130" name="Группа 129"/>
          <p:cNvGrpSpPr/>
          <p:nvPr/>
        </p:nvGrpSpPr>
        <p:grpSpPr>
          <a:xfrm>
            <a:off x="5306355" y="3669798"/>
            <a:ext cx="3630812" cy="2960143"/>
            <a:chOff x="196581" y="2572240"/>
            <a:chExt cx="5053903" cy="4120366"/>
          </a:xfrm>
        </p:grpSpPr>
        <p:grpSp>
          <p:nvGrpSpPr>
            <p:cNvPr id="131" name="Группа 130"/>
            <p:cNvGrpSpPr/>
            <p:nvPr/>
          </p:nvGrpSpPr>
          <p:grpSpPr>
            <a:xfrm>
              <a:off x="3571949" y="2572240"/>
              <a:ext cx="1632310" cy="464262"/>
              <a:chOff x="470551" y="1092680"/>
              <a:chExt cx="1163456" cy="351874"/>
            </a:xfrm>
          </p:grpSpPr>
          <p:pic>
            <p:nvPicPr>
              <p:cNvPr id="163" name="Рисунок 162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551" y="1092680"/>
                <a:ext cx="395858" cy="351874"/>
              </a:xfrm>
              <a:prstGeom prst="rect">
                <a:avLst/>
              </a:prstGeom>
            </p:spPr>
          </p:pic>
          <p:sp>
            <p:nvSpPr>
              <p:cNvPr id="164" name="TextBox 163"/>
              <p:cNvSpPr txBox="1"/>
              <p:nvPr/>
            </p:nvSpPr>
            <p:spPr>
              <a:xfrm>
                <a:off x="811869" y="1207299"/>
                <a:ext cx="822138" cy="118107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ППЭ-05-02</a:t>
                </a:r>
              </a:p>
            </p:txBody>
          </p:sp>
        </p:grpSp>
        <p:grpSp>
          <p:nvGrpSpPr>
            <p:cNvPr id="132" name="Группа 131"/>
            <p:cNvGrpSpPr/>
            <p:nvPr/>
          </p:nvGrpSpPr>
          <p:grpSpPr>
            <a:xfrm>
              <a:off x="970534" y="4315487"/>
              <a:ext cx="2568998" cy="2377119"/>
              <a:chOff x="2310394" y="1698098"/>
              <a:chExt cx="3866730" cy="3577922"/>
            </a:xfrm>
          </p:grpSpPr>
          <p:pic>
            <p:nvPicPr>
              <p:cNvPr id="159" name="Рисунок 15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0394" y="2293431"/>
                <a:ext cx="3501066" cy="2982589"/>
              </a:xfrm>
              <a:prstGeom prst="rect">
                <a:avLst/>
              </a:prstGeom>
              <a:scene3d>
                <a:camera prst="isometricOffAxis1Top">
                  <a:rot lat="18600000" lon="18392745" rev="3458550"/>
                </a:camera>
                <a:lightRig rig="threePt" dir="t"/>
              </a:scene3d>
            </p:spPr>
          </p:pic>
          <p:pic>
            <p:nvPicPr>
              <p:cNvPr id="160" name="Рисунок 15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5467" y="2120787"/>
                <a:ext cx="3501067" cy="2982589"/>
              </a:xfrm>
              <a:prstGeom prst="rect">
                <a:avLst/>
              </a:prstGeom>
              <a:scene3d>
                <a:camera prst="isometricOffAxis1Top">
                  <a:rot lat="18600000" lon="18392745" rev="3458550"/>
                </a:camera>
                <a:lightRig rig="threePt" dir="t"/>
              </a:scene3d>
            </p:spPr>
          </p:pic>
          <p:pic>
            <p:nvPicPr>
              <p:cNvPr id="161" name="Рисунок 16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5698" y="1922746"/>
                <a:ext cx="3501067" cy="2982589"/>
              </a:xfrm>
              <a:prstGeom prst="rect">
                <a:avLst/>
              </a:prstGeom>
              <a:scene3d>
                <a:camera prst="isometricOffAxis1Top">
                  <a:rot lat="18600000" lon="18392745" rev="3458550"/>
                </a:camera>
                <a:lightRig rig="threePt" dir="t"/>
              </a:scene3d>
            </p:spPr>
          </p:pic>
          <p:pic>
            <p:nvPicPr>
              <p:cNvPr id="162" name="Рисунок 16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6058" y="1698098"/>
                <a:ext cx="3501066" cy="2982589"/>
              </a:xfrm>
              <a:prstGeom prst="rect">
                <a:avLst/>
              </a:prstGeom>
              <a:scene3d>
                <a:camera prst="isometricOffAxis1Top">
                  <a:rot lat="18600000" lon="18392745" rev="3458550"/>
                </a:camera>
                <a:lightRig rig="threePt" dir="t"/>
              </a:scene3d>
            </p:spPr>
          </p:pic>
        </p:grpSp>
        <p:grpSp>
          <p:nvGrpSpPr>
            <p:cNvPr id="133" name="Группа 132"/>
            <p:cNvGrpSpPr/>
            <p:nvPr/>
          </p:nvGrpSpPr>
          <p:grpSpPr>
            <a:xfrm>
              <a:off x="196581" y="2812502"/>
              <a:ext cx="1407855" cy="1818224"/>
              <a:chOff x="231280" y="2347285"/>
              <a:chExt cx="1407855" cy="1818224"/>
            </a:xfrm>
          </p:grpSpPr>
          <p:grpSp>
            <p:nvGrpSpPr>
              <p:cNvPr id="150" name="Группа 149"/>
              <p:cNvGrpSpPr/>
              <p:nvPr/>
            </p:nvGrpSpPr>
            <p:grpSpPr>
              <a:xfrm>
                <a:off x="231280" y="2347285"/>
                <a:ext cx="1401785" cy="579796"/>
                <a:chOff x="470551" y="1299082"/>
                <a:chExt cx="1661583" cy="730790"/>
              </a:xfrm>
            </p:grpSpPr>
            <p:pic>
              <p:nvPicPr>
                <p:cNvPr id="157" name="Рисунок 156"/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prstClr val="black"/>
                    <a:srgbClr val="70AD47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551" y="1299082"/>
                  <a:ext cx="822138" cy="730790"/>
                </a:xfrm>
                <a:prstGeom prst="rect">
                  <a:avLst/>
                </a:prstGeom>
              </p:spPr>
            </p:pic>
            <p:sp>
              <p:nvSpPr>
                <p:cNvPr id="158" name="TextBox 157"/>
                <p:cNvSpPr txBox="1"/>
                <p:nvPr/>
              </p:nvSpPr>
              <p:spPr>
                <a:xfrm>
                  <a:off x="1211028" y="1409095"/>
                  <a:ext cx="921106" cy="492303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ППЭ -13-02-МАШ</a:t>
                  </a:r>
                </a:p>
              </p:txBody>
            </p:sp>
          </p:grpSp>
          <p:grpSp>
            <p:nvGrpSpPr>
              <p:cNvPr id="151" name="Группа 150"/>
              <p:cNvGrpSpPr/>
              <p:nvPr/>
            </p:nvGrpSpPr>
            <p:grpSpPr>
              <a:xfrm>
                <a:off x="231280" y="2945034"/>
                <a:ext cx="1407855" cy="579796"/>
                <a:chOff x="392051" y="1448392"/>
                <a:chExt cx="1668778" cy="730790"/>
              </a:xfrm>
            </p:grpSpPr>
            <p:pic>
              <p:nvPicPr>
                <p:cNvPr id="155" name="Рисунок 154"/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prstClr val="black"/>
                    <a:srgbClr val="70AD47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051" y="1448392"/>
                  <a:ext cx="822138" cy="730790"/>
                </a:xfrm>
                <a:prstGeom prst="rect">
                  <a:avLst/>
                </a:prstGeom>
              </p:spPr>
            </p:pic>
            <p:sp>
              <p:nvSpPr>
                <p:cNvPr id="156" name="TextBox 155"/>
                <p:cNvSpPr txBox="1"/>
                <p:nvPr/>
              </p:nvSpPr>
              <p:spPr>
                <a:xfrm>
                  <a:off x="1139723" y="1570335"/>
                  <a:ext cx="921106" cy="563298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ППЭ -18-МАШ</a:t>
                  </a:r>
                </a:p>
              </p:txBody>
            </p:sp>
          </p:grpSp>
          <p:grpSp>
            <p:nvGrpSpPr>
              <p:cNvPr id="152" name="Группа 151"/>
              <p:cNvGrpSpPr/>
              <p:nvPr/>
            </p:nvGrpSpPr>
            <p:grpSpPr>
              <a:xfrm>
                <a:off x="244051" y="3585713"/>
                <a:ext cx="1389014" cy="579796"/>
                <a:chOff x="470551" y="1092680"/>
                <a:chExt cx="1646445" cy="730790"/>
              </a:xfrm>
            </p:grpSpPr>
            <p:pic>
              <p:nvPicPr>
                <p:cNvPr id="153" name="Рисунок 152"/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prstClr val="black"/>
                    <a:srgbClr val="70AD47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551" y="1092680"/>
                  <a:ext cx="822138" cy="730790"/>
                </a:xfrm>
                <a:prstGeom prst="rect">
                  <a:avLst/>
                </a:prstGeom>
              </p:spPr>
            </p:pic>
            <p:sp>
              <p:nvSpPr>
                <p:cNvPr id="154" name="TextBox 153"/>
                <p:cNvSpPr txBox="1"/>
                <p:nvPr/>
              </p:nvSpPr>
              <p:spPr>
                <a:xfrm>
                  <a:off x="1195890" y="1372348"/>
                  <a:ext cx="921106" cy="285466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ППЭ -14</a:t>
                  </a:r>
                </a:p>
              </p:txBody>
            </p:sp>
          </p:grpSp>
        </p:grpSp>
        <p:grpSp>
          <p:nvGrpSpPr>
            <p:cNvPr id="134" name="Группа 133"/>
            <p:cNvGrpSpPr/>
            <p:nvPr/>
          </p:nvGrpSpPr>
          <p:grpSpPr>
            <a:xfrm>
              <a:off x="1734901" y="2954919"/>
              <a:ext cx="1742333" cy="1384460"/>
              <a:chOff x="1833228" y="2484479"/>
              <a:chExt cx="1742333" cy="1384460"/>
            </a:xfrm>
          </p:grpSpPr>
          <p:pic>
            <p:nvPicPr>
              <p:cNvPr id="147" name="Picture 2" descr="ÐÐ°ÑÑÐ¸Ð½ÐºÐ¸ Ð¿Ð¾ Ð·Ð°Ð¿ÑÐ¾ÑÑ ÑÐ°Ð¹Ð»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037" r="10954"/>
              <a:stretch/>
            </p:blipFill>
            <p:spPr bwMode="auto">
              <a:xfrm>
                <a:off x="2495561" y="2484479"/>
                <a:ext cx="1080000" cy="13844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8" name="Плюс 147"/>
              <p:cNvSpPr/>
              <p:nvPr/>
            </p:nvSpPr>
            <p:spPr>
              <a:xfrm>
                <a:off x="1833228" y="3010210"/>
                <a:ext cx="532188" cy="514620"/>
              </a:xfrm>
              <a:prstGeom prst="mathPlus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2559509" y="2920554"/>
                <a:ext cx="973355" cy="556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Файл с формами</a:t>
                </a:r>
                <a:endPara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5" name="Группа 134"/>
            <p:cNvGrpSpPr/>
            <p:nvPr/>
          </p:nvGrpSpPr>
          <p:grpSpPr>
            <a:xfrm>
              <a:off x="3579606" y="3067878"/>
              <a:ext cx="1632310" cy="464262"/>
              <a:chOff x="470551" y="1092680"/>
              <a:chExt cx="1163456" cy="351874"/>
            </a:xfrm>
          </p:grpSpPr>
          <p:pic>
            <p:nvPicPr>
              <p:cNvPr id="145" name="Рисунок 144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551" y="1092680"/>
                <a:ext cx="395858" cy="351874"/>
              </a:xfrm>
              <a:prstGeom prst="rect">
                <a:avLst/>
              </a:prstGeom>
            </p:spPr>
          </p:pic>
          <p:sp>
            <p:nvSpPr>
              <p:cNvPr id="146" name="TextBox 145"/>
              <p:cNvSpPr txBox="1"/>
              <p:nvPr/>
            </p:nvSpPr>
            <p:spPr>
              <a:xfrm>
                <a:off x="811869" y="1207299"/>
                <a:ext cx="822138" cy="118107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ППЭ-07</a:t>
                </a:r>
              </a:p>
            </p:txBody>
          </p:sp>
        </p:grpSp>
        <p:grpSp>
          <p:nvGrpSpPr>
            <p:cNvPr id="136" name="Группа 135"/>
            <p:cNvGrpSpPr/>
            <p:nvPr/>
          </p:nvGrpSpPr>
          <p:grpSpPr>
            <a:xfrm>
              <a:off x="3607379" y="3558232"/>
              <a:ext cx="1632310" cy="464262"/>
              <a:chOff x="470551" y="1092680"/>
              <a:chExt cx="1163456" cy="351874"/>
            </a:xfrm>
          </p:grpSpPr>
          <p:pic>
            <p:nvPicPr>
              <p:cNvPr id="143" name="Рисунок 142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551" y="1092680"/>
                <a:ext cx="395858" cy="351874"/>
              </a:xfrm>
              <a:prstGeom prst="rect">
                <a:avLst/>
              </a:prstGeom>
            </p:spPr>
          </p:pic>
          <p:sp>
            <p:nvSpPr>
              <p:cNvPr id="144" name="TextBox 143"/>
              <p:cNvSpPr txBox="1"/>
              <p:nvPr/>
            </p:nvSpPr>
            <p:spPr>
              <a:xfrm>
                <a:off x="811869" y="1207299"/>
                <a:ext cx="822138" cy="118107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ППЭ-12-02</a:t>
                </a:r>
              </a:p>
            </p:txBody>
          </p:sp>
        </p:grpSp>
        <p:grpSp>
          <p:nvGrpSpPr>
            <p:cNvPr id="137" name="Группа 136"/>
            <p:cNvGrpSpPr/>
            <p:nvPr/>
          </p:nvGrpSpPr>
          <p:grpSpPr>
            <a:xfrm>
              <a:off x="3608863" y="4048586"/>
              <a:ext cx="1632310" cy="464262"/>
              <a:chOff x="470551" y="1092680"/>
              <a:chExt cx="1163456" cy="351874"/>
            </a:xfrm>
          </p:grpSpPr>
          <p:pic>
            <p:nvPicPr>
              <p:cNvPr id="141" name="Рисунок 140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551" y="1092680"/>
                <a:ext cx="395858" cy="351874"/>
              </a:xfrm>
              <a:prstGeom prst="rect">
                <a:avLst/>
              </a:prstGeom>
            </p:spPr>
          </p:pic>
          <p:sp>
            <p:nvSpPr>
              <p:cNvPr id="142" name="TextBox 141"/>
              <p:cNvSpPr txBox="1"/>
              <p:nvPr/>
            </p:nvSpPr>
            <p:spPr>
              <a:xfrm>
                <a:off x="811869" y="1207299"/>
                <a:ext cx="822138" cy="118107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ППЭ-12-03</a:t>
                </a:r>
              </a:p>
            </p:txBody>
          </p:sp>
        </p:grpSp>
        <p:grpSp>
          <p:nvGrpSpPr>
            <p:cNvPr id="138" name="Группа 137"/>
            <p:cNvGrpSpPr/>
            <p:nvPr/>
          </p:nvGrpSpPr>
          <p:grpSpPr>
            <a:xfrm>
              <a:off x="3618174" y="4500305"/>
              <a:ext cx="1632310" cy="464262"/>
              <a:chOff x="470551" y="1092680"/>
              <a:chExt cx="1163456" cy="351874"/>
            </a:xfrm>
          </p:grpSpPr>
          <p:pic>
            <p:nvPicPr>
              <p:cNvPr id="139" name="Рисунок 138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551" y="1092680"/>
                <a:ext cx="395858" cy="351874"/>
              </a:xfrm>
              <a:prstGeom prst="rect">
                <a:avLst/>
              </a:prstGeom>
            </p:spPr>
          </p:pic>
          <p:sp>
            <p:nvSpPr>
              <p:cNvPr id="140" name="TextBox 139"/>
              <p:cNvSpPr txBox="1"/>
              <p:nvPr/>
            </p:nvSpPr>
            <p:spPr>
              <a:xfrm>
                <a:off x="811869" y="1207299"/>
                <a:ext cx="822138" cy="118107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ППЭ-13-01</a:t>
                </a: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6396482" y="3195828"/>
            <a:ext cx="1520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6448595" y="6245943"/>
            <a:ext cx="1520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ППЭ № …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48279" y="602218"/>
            <a:ext cx="3816424" cy="2936394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Прямоугольник 169"/>
          <p:cNvSpPr/>
          <p:nvPr/>
        </p:nvSpPr>
        <p:spPr>
          <a:xfrm>
            <a:off x="5248279" y="3604127"/>
            <a:ext cx="3816424" cy="3011147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TextBox 168"/>
          <p:cNvSpPr txBox="1"/>
          <p:nvPr/>
        </p:nvSpPr>
        <p:spPr>
          <a:xfrm>
            <a:off x="2625586" y="5423847"/>
            <a:ext cx="2555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Прием материалов в РЦОИ по ППЭ!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26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ФОРМЫ ППЭ-13-02-МАШ И ВДП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555741"/>
            <a:ext cx="6156176" cy="4177816"/>
          </a:xfrm>
          <a:prstGeom prst="rect">
            <a:avLst/>
          </a:prstGeom>
        </p:spPr>
      </p:pic>
      <p:cxnSp>
        <p:nvCxnSpPr>
          <p:cNvPr id="140" name="Соединительная линия уступом 139"/>
          <p:cNvCxnSpPr>
            <a:endCxn id="144" idx="3"/>
          </p:cNvCxnSpPr>
          <p:nvPr/>
        </p:nvCxnSpPr>
        <p:spPr>
          <a:xfrm rot="16200000" flipH="1">
            <a:off x="2872402" y="2049292"/>
            <a:ext cx="3739734" cy="3454914"/>
          </a:xfrm>
          <a:prstGeom prst="bentConnector4">
            <a:avLst>
              <a:gd name="adj1" fmla="val 343"/>
              <a:gd name="adj2" fmla="val 106617"/>
            </a:avLst>
          </a:prstGeom>
          <a:noFill/>
          <a:ln w="28575" cap="flat" cmpd="sng" algn="ctr">
            <a:solidFill>
              <a:srgbClr val="FA8C2B"/>
            </a:solidFill>
            <a:prstDash val="solid"/>
            <a:tailEnd type="triangle"/>
          </a:ln>
          <a:effectLst/>
        </p:spPr>
      </p:cxnSp>
      <p:grpSp>
        <p:nvGrpSpPr>
          <p:cNvPr id="23" name="Группа 22"/>
          <p:cNvGrpSpPr/>
          <p:nvPr/>
        </p:nvGrpSpPr>
        <p:grpSpPr>
          <a:xfrm>
            <a:off x="1331640" y="1743074"/>
            <a:ext cx="5138086" cy="4668516"/>
            <a:chOff x="1331640" y="1743074"/>
            <a:chExt cx="5138086" cy="4668516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2195736" y="3429000"/>
              <a:ext cx="4265798" cy="2982590"/>
              <a:chOff x="6937069" y="3725869"/>
              <a:chExt cx="4265798" cy="2982590"/>
            </a:xfrm>
          </p:grpSpPr>
          <p:grpSp>
            <p:nvGrpSpPr>
              <p:cNvPr id="82" name="Группа 81"/>
              <p:cNvGrpSpPr/>
              <p:nvPr/>
            </p:nvGrpSpPr>
            <p:grpSpPr>
              <a:xfrm>
                <a:off x="6937069" y="3725869"/>
                <a:ext cx="4265798" cy="2982590"/>
                <a:chOff x="6937069" y="3725869"/>
                <a:chExt cx="4265798" cy="2982590"/>
              </a:xfrm>
            </p:grpSpPr>
            <p:pic>
              <p:nvPicPr>
                <p:cNvPr id="84" name="Рисунок 8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37069" y="3725869"/>
                  <a:ext cx="4265798" cy="2982590"/>
                </a:xfrm>
                <a:prstGeom prst="rect">
                  <a:avLst/>
                </a:prstGeom>
              </p:spPr>
            </p:pic>
            <p:sp>
              <p:nvSpPr>
                <p:cNvPr id="85" name="TextBox 84"/>
                <p:cNvSpPr txBox="1"/>
                <p:nvPr/>
              </p:nvSpPr>
              <p:spPr>
                <a:xfrm>
                  <a:off x="7199454" y="4496975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1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7388232" y="4496975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1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lang="ru-RU" sz="11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606478" y="4496975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1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lang="ru-RU" sz="11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7802720" y="4487536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1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ru-RU" sz="11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7395696" y="4181778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1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7584474" y="4181778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1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lang="ru-RU" sz="11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7224024" y="4186538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1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ru-RU" sz="11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7238223" y="4851589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1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lang="ru-RU" sz="11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7385129" y="4851589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1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ru-RU" sz="11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8574664" y="4492006"/>
                  <a:ext cx="187091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100" dirty="0" smtClean="0">
                      <a:solidFill>
                        <a:srgbClr val="FF0000"/>
                      </a:solidFill>
                      <a:latin typeface="Monotype Corsiva" panose="03010101010201010101" pitchFamily="66" charset="0"/>
                      <a:cs typeface="Times New Roman" pitchFamily="18" charset="0"/>
                    </a:rPr>
                    <a:t>Серпухов </a:t>
                  </a:r>
                  <a:r>
                    <a:rPr lang="ru-RU" sz="1100" dirty="0" err="1" smtClean="0">
                      <a:solidFill>
                        <a:srgbClr val="FF0000"/>
                      </a:solidFill>
                      <a:latin typeface="Monotype Corsiva" panose="03010101010201010101" pitchFamily="66" charset="0"/>
                      <a:cs typeface="Times New Roman" pitchFamily="18" charset="0"/>
                    </a:rPr>
                    <a:t>г.о</a:t>
                  </a:r>
                  <a:r>
                    <a:rPr lang="ru-RU" sz="1100" dirty="0" smtClean="0">
                      <a:solidFill>
                        <a:srgbClr val="FF0000"/>
                      </a:solidFill>
                      <a:latin typeface="Monotype Corsiva" panose="03010101010201010101" pitchFamily="66" charset="0"/>
                      <a:cs typeface="Times New Roman" pitchFamily="18" charset="0"/>
                    </a:rPr>
                    <a:t>., ___</a:t>
                  </a:r>
                  <a:endParaRPr lang="ru-RU" sz="1100" dirty="0">
                    <a:solidFill>
                      <a:srgbClr val="FF0000"/>
                    </a:solidFill>
                    <a:latin typeface="Monotype Corsiva" panose="03010101010201010101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8978077" y="4288005"/>
                  <a:ext cx="106409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100" dirty="0" smtClean="0">
                      <a:solidFill>
                        <a:srgbClr val="FF0000"/>
                      </a:solidFill>
                      <a:latin typeface="Monotype Corsiva" panose="03010101010201010101" pitchFamily="66" charset="0"/>
                      <a:cs typeface="Times New Roman" pitchFamily="18" charset="0"/>
                    </a:rPr>
                    <a:t>СОШ № _____</a:t>
                  </a:r>
                  <a:endParaRPr lang="ru-RU" sz="1100" dirty="0">
                    <a:solidFill>
                      <a:srgbClr val="FF0000"/>
                    </a:solidFill>
                    <a:latin typeface="Monotype Corsiva" panose="03010101010201010101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10451044" y="4491807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1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ru-RU" sz="11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9471768" y="4844445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5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Р</a:t>
                  </a:r>
                  <a:endParaRPr lang="ru-RU" sz="105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9604386" y="4844445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5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У</a:t>
                  </a:r>
                  <a:endParaRPr lang="ru-RU" sz="105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9838166" y="4844445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5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endParaRPr lang="ru-RU" sz="105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10013536" y="4844445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5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endParaRPr lang="ru-RU" sz="105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10224658" y="4844445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5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К</a:t>
                  </a:r>
                  <a:endParaRPr lang="ru-RU" sz="105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10400028" y="4844445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5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И</a:t>
                  </a:r>
                  <a:endParaRPr lang="ru-RU" sz="105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10594823" y="4861943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5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Й</a:t>
                  </a:r>
                  <a:endParaRPr lang="ru-RU" sz="105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10788172" y="4844445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5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Я</a:t>
                  </a:r>
                  <a:endParaRPr lang="ru-RU" sz="105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11006625" y="4844445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5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З</a:t>
                  </a:r>
                  <a:endParaRPr lang="ru-RU" sz="105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8264097" y="5381340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1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ru-RU" sz="11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8418147" y="5381340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1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endParaRPr lang="ru-RU" sz="11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8" name="TextBox 107"/>
                <p:cNvSpPr txBox="1"/>
                <p:nvPr/>
              </p:nvSpPr>
              <p:spPr>
                <a:xfrm>
                  <a:off x="8285311" y="5783289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1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ru-RU" sz="11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>
                  <a:off x="8439361" y="5783289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1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endParaRPr lang="ru-RU" sz="11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10493236" y="5388550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1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lang="ru-RU" sz="11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10647286" y="5388550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1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lang="ru-RU" sz="11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10508633" y="5801850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1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ru-RU" sz="11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10662683" y="5801850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1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lang="ru-RU" sz="11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8075842" y="6354117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1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 sz="11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8264620" y="6354117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1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endParaRPr lang="ru-RU" sz="11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8529223" y="6361459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1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lang="ru-RU" sz="11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8718001" y="6361459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1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endParaRPr lang="ru-RU" sz="11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9025837" y="6361459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1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9214615" y="6361459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1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9</a:t>
                  </a:r>
                  <a:endParaRPr lang="ru-RU" sz="11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9605552" y="6354117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1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9794330" y="6354117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1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>
                  <a:off x="10170527" y="6354117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1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ru-RU" sz="11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10359305" y="6354117"/>
                  <a:ext cx="19624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1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lang="ru-RU" sz="11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3" name="TextBox 82"/>
              <p:cNvSpPr txBox="1"/>
              <p:nvPr/>
            </p:nvSpPr>
            <p:spPr>
              <a:xfrm>
                <a:off x="9316841" y="6046231"/>
                <a:ext cx="106409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 smtClean="0">
                    <a:solidFill>
                      <a:srgbClr val="FF0000"/>
                    </a:solidFill>
                    <a:latin typeface="Monotype Corsiva" panose="03010101010201010101" pitchFamily="66" charset="0"/>
                    <a:cs typeface="Times New Roman" pitchFamily="18" charset="0"/>
                  </a:rPr>
                  <a:t>Иванова Т.В.</a:t>
                </a:r>
                <a:endParaRPr lang="ru-RU" sz="1000" dirty="0">
                  <a:solidFill>
                    <a:srgbClr val="FF0000"/>
                  </a:solidFill>
                  <a:latin typeface="Monotype Corsiva" panose="03010101010201010101" pitchFamily="66" charset="0"/>
                  <a:cs typeface="Times New Roman" pitchFamily="18" charset="0"/>
                </a:endParaRPr>
              </a:p>
            </p:txBody>
          </p:sp>
        </p:grpSp>
        <p:sp>
          <p:nvSpPr>
            <p:cNvPr id="124" name="Прямоугольник 123"/>
            <p:cNvSpPr/>
            <p:nvPr/>
          </p:nvSpPr>
          <p:spPr>
            <a:xfrm>
              <a:off x="1331640" y="2181795"/>
              <a:ext cx="504056" cy="1703113"/>
            </a:xfrm>
            <a:prstGeom prst="rect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cxnSp>
          <p:nvCxnSpPr>
            <p:cNvPr id="125" name="Соединительная линия уступом 124"/>
            <p:cNvCxnSpPr>
              <a:endCxn id="128" idx="0"/>
            </p:cNvCxnSpPr>
            <p:nvPr/>
          </p:nvCxnSpPr>
          <p:spPr>
            <a:xfrm>
              <a:off x="1859833" y="2769964"/>
              <a:ext cx="4213631" cy="1317916"/>
            </a:xfrm>
            <a:prstGeom prst="bentConnector2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tailEnd type="triangle"/>
            </a:ln>
            <a:effectLst/>
          </p:spPr>
        </p:cxnSp>
        <p:sp>
          <p:nvSpPr>
            <p:cNvPr id="128" name="Прямоугольник 127"/>
            <p:cNvSpPr/>
            <p:nvPr/>
          </p:nvSpPr>
          <p:spPr>
            <a:xfrm>
              <a:off x="5685393" y="4087880"/>
              <a:ext cx="776142" cy="387719"/>
            </a:xfrm>
            <a:prstGeom prst="rect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1859833" y="1754159"/>
              <a:ext cx="360040" cy="351150"/>
            </a:xfrm>
            <a:prstGeom prst="rect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2233707" y="1754159"/>
              <a:ext cx="394077" cy="351150"/>
            </a:xfrm>
            <a:prstGeom prst="rect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cxnSp>
          <p:nvCxnSpPr>
            <p:cNvPr id="133" name="Соединительная линия уступом 132"/>
            <p:cNvCxnSpPr/>
            <p:nvPr/>
          </p:nvCxnSpPr>
          <p:spPr>
            <a:xfrm rot="10800000" flipH="1" flipV="1">
              <a:off x="1859832" y="2033333"/>
              <a:ext cx="547351" cy="3483899"/>
            </a:xfrm>
            <a:prstGeom prst="bentConnector3">
              <a:avLst>
                <a:gd name="adj1" fmla="val -164275"/>
              </a:avLst>
            </a:prstGeom>
            <a:noFill/>
            <a:ln w="28575" cap="flat" cmpd="sng" algn="ctr">
              <a:solidFill>
                <a:srgbClr val="0070C0"/>
              </a:solidFill>
              <a:prstDash val="solid"/>
              <a:tailEnd type="triangle"/>
            </a:ln>
            <a:effectLst/>
          </p:spPr>
        </p:cxnSp>
        <p:sp>
          <p:nvSpPr>
            <p:cNvPr id="134" name="Прямоугольник 133"/>
            <p:cNvSpPr/>
            <p:nvPr/>
          </p:nvSpPr>
          <p:spPr>
            <a:xfrm>
              <a:off x="2407184" y="4981593"/>
              <a:ext cx="1733591" cy="864079"/>
            </a:xfrm>
            <a:prstGeom prst="rect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2636188" y="1743074"/>
              <a:ext cx="363225" cy="373320"/>
            </a:xfrm>
            <a:prstGeom prst="rect">
              <a:avLst/>
            </a:prstGeom>
            <a:noFill/>
            <a:ln w="28575" cap="flat" cmpd="sng" algn="ctr">
              <a:solidFill>
                <a:srgbClr val="FA8C2B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5658695" y="5468221"/>
              <a:ext cx="811031" cy="356789"/>
            </a:xfrm>
            <a:prstGeom prst="rect">
              <a:avLst/>
            </a:prstGeom>
            <a:noFill/>
            <a:ln w="28575" cap="flat" cmpd="sng" algn="ctr">
              <a:solidFill>
                <a:srgbClr val="FA8C2B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99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107504" y="380953"/>
            <a:ext cx="5037641" cy="5900761"/>
            <a:chOff x="2879387" y="333335"/>
            <a:chExt cx="5278482" cy="618286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649"/>
            <a:stretch/>
          </p:blipFill>
          <p:spPr>
            <a:xfrm>
              <a:off x="3656955" y="333335"/>
              <a:ext cx="4500914" cy="618286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3" name="Прямоугольник 32"/>
            <p:cNvSpPr/>
            <p:nvPr/>
          </p:nvSpPr>
          <p:spPr>
            <a:xfrm>
              <a:off x="5036132" y="2051342"/>
              <a:ext cx="2755809" cy="74295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В том случае, если нарушений не выявлено, необходимо поставить «√» в соответствующее поле </a:t>
              </a:r>
              <a:endParaRPr kumimoji="0" lang="ru-RU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858339" y="1725675"/>
              <a:ext cx="253389" cy="239864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>
              <a:off x="3629026" y="1935956"/>
              <a:ext cx="2243137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grpSp>
          <p:nvGrpSpPr>
            <p:cNvPr id="36" name="Группа 35"/>
            <p:cNvGrpSpPr/>
            <p:nvPr/>
          </p:nvGrpSpPr>
          <p:grpSpPr>
            <a:xfrm>
              <a:off x="7675959" y="1807369"/>
              <a:ext cx="182380" cy="228600"/>
              <a:chOff x="7675959" y="1807369"/>
              <a:chExt cx="182380" cy="228600"/>
            </a:xfrm>
          </p:grpSpPr>
          <p:cxnSp>
            <p:nvCxnSpPr>
              <p:cNvPr id="57" name="Прямая соединительная линия 56"/>
              <p:cNvCxnSpPr/>
              <p:nvPr/>
            </p:nvCxnSpPr>
            <p:spPr>
              <a:xfrm flipV="1">
                <a:off x="7684314" y="1807369"/>
                <a:ext cx="0" cy="22860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58" name="Прямая со стрелкой 57"/>
              <p:cNvCxnSpPr/>
              <p:nvPr/>
            </p:nvCxnSpPr>
            <p:spPr>
              <a:xfrm>
                <a:off x="7675959" y="1807369"/>
                <a:ext cx="18238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tailEnd type="triangle"/>
              </a:ln>
              <a:effectLst/>
            </p:spPr>
          </p:cxnSp>
        </p:grpSp>
        <p:sp>
          <p:nvSpPr>
            <p:cNvPr id="37" name="Прямоугольник 36"/>
            <p:cNvSpPr/>
            <p:nvPr/>
          </p:nvSpPr>
          <p:spPr>
            <a:xfrm>
              <a:off x="7826810" y="2160435"/>
              <a:ext cx="253389" cy="2368702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grpSp>
          <p:nvGrpSpPr>
            <p:cNvPr id="38" name="Группа 37"/>
            <p:cNvGrpSpPr/>
            <p:nvPr/>
          </p:nvGrpSpPr>
          <p:grpSpPr>
            <a:xfrm flipV="1">
              <a:off x="7671470" y="2794292"/>
              <a:ext cx="182380" cy="649970"/>
              <a:chOff x="7671470" y="1793369"/>
              <a:chExt cx="182380" cy="228600"/>
            </a:xfrm>
          </p:grpSpPr>
          <p:cxnSp>
            <p:nvCxnSpPr>
              <p:cNvPr id="55" name="Прямая соединительная линия 54"/>
              <p:cNvCxnSpPr/>
              <p:nvPr/>
            </p:nvCxnSpPr>
            <p:spPr>
              <a:xfrm flipV="1">
                <a:off x="7681477" y="1793369"/>
                <a:ext cx="0" cy="22860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dash"/>
              </a:ln>
              <a:effectLst/>
            </p:spPr>
          </p:cxnSp>
          <p:cxnSp>
            <p:nvCxnSpPr>
              <p:cNvPr id="56" name="Прямая со стрелкой 55"/>
              <p:cNvCxnSpPr/>
              <p:nvPr/>
            </p:nvCxnSpPr>
            <p:spPr>
              <a:xfrm>
                <a:off x="7671470" y="1793369"/>
                <a:ext cx="18238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dash"/>
                <a:tailEnd type="triangle"/>
              </a:ln>
              <a:effectLst/>
            </p:spPr>
          </p:cxnSp>
        </p:grpSp>
        <p:sp>
          <p:nvSpPr>
            <p:cNvPr id="39" name="Прямоугольник 38"/>
            <p:cNvSpPr/>
            <p:nvPr/>
          </p:nvSpPr>
          <p:spPr>
            <a:xfrm>
              <a:off x="5317117" y="2880981"/>
              <a:ext cx="2125480" cy="46980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При этом остальные поля остаются </a:t>
              </a:r>
              <a:r>
                <a:rPr kumimoji="0" lang="ru-RU" sz="1200" b="0" i="1" u="sng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незаполненными</a:t>
              </a:r>
              <a:endParaRPr kumimoji="0" lang="ru-RU" sz="600" b="0" i="1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>
              <a:off x="7456239" y="3093136"/>
              <a:ext cx="215231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</a:ln>
            <a:effectLst/>
          </p:spPr>
        </p:cxnSp>
        <p:sp>
          <p:nvSpPr>
            <p:cNvPr id="41" name="Прямоугольник 40"/>
            <p:cNvSpPr/>
            <p:nvPr/>
          </p:nvSpPr>
          <p:spPr>
            <a:xfrm>
              <a:off x="4555975" y="4753208"/>
              <a:ext cx="3248486" cy="58276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В том случае, если общественный наблюдатель не явился в ППЭ, необходимо поставить «√» в соответствующее поле 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835664" y="4611922"/>
              <a:ext cx="253389" cy="239864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5000626" y="4653187"/>
              <a:ext cx="1743075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3708564" y="5036117"/>
              <a:ext cx="731374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45" name="Прямоугольник 44"/>
            <p:cNvSpPr/>
            <p:nvPr/>
          </p:nvSpPr>
          <p:spPr>
            <a:xfrm>
              <a:off x="4290244" y="5645004"/>
              <a:ext cx="3442906" cy="33072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В том случае, если общественный наблюдатель удален из ППЭ, необходимо поставить «√» в соответствующее поле </a:t>
              </a:r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>
              <a:off x="4865382" y="5545866"/>
              <a:ext cx="1514475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3656955" y="5824374"/>
              <a:ext cx="564355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48" name="Прямоугольник 47"/>
            <p:cNvSpPr/>
            <p:nvPr/>
          </p:nvSpPr>
          <p:spPr>
            <a:xfrm>
              <a:off x="7826810" y="5460672"/>
              <a:ext cx="253389" cy="239864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49" name="Левая фигурная скобка 48"/>
            <p:cNvSpPr/>
            <p:nvPr/>
          </p:nvSpPr>
          <p:spPr>
            <a:xfrm>
              <a:off x="3151831" y="1942826"/>
              <a:ext cx="491482" cy="2576804"/>
            </a:xfrm>
            <a:prstGeom prst="leftBrace">
              <a:avLst>
                <a:gd name="adj1" fmla="val 37753"/>
                <a:gd name="adj2" fmla="val 50000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50" name="Левая фигурная скобка 49"/>
            <p:cNvSpPr/>
            <p:nvPr/>
          </p:nvSpPr>
          <p:spPr>
            <a:xfrm>
              <a:off x="3410928" y="4564606"/>
              <a:ext cx="246026" cy="771366"/>
            </a:xfrm>
            <a:prstGeom prst="leftBrace">
              <a:avLst>
                <a:gd name="adj1" fmla="val 37753"/>
                <a:gd name="adj2" fmla="val 50000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51" name="Левая фигурная скобка 50"/>
            <p:cNvSpPr/>
            <p:nvPr/>
          </p:nvSpPr>
          <p:spPr>
            <a:xfrm>
              <a:off x="3493294" y="5380949"/>
              <a:ext cx="150020" cy="543173"/>
            </a:xfrm>
            <a:prstGeom prst="leftBrace">
              <a:avLst>
                <a:gd name="adj1" fmla="val 37753"/>
                <a:gd name="adj2" fmla="val 50000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879387" y="2901549"/>
              <a:ext cx="340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otype Corsiva" panose="03010101010201010101" pitchFamily="66" charset="0"/>
                </a:rPr>
                <a:t>1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120525" y="4673759"/>
              <a:ext cx="340417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otype Corsiva" panose="03010101010201010101" pitchFamily="66" charset="0"/>
                </a:rPr>
                <a:t>2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146329" y="5452418"/>
              <a:ext cx="3404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otype Corsiva" panose="03010101010201010101" pitchFamily="66" charset="0"/>
                </a:rPr>
                <a:t>3</a:t>
              </a:r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5121481" y="260648"/>
            <a:ext cx="4028000" cy="108012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b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ППЭ-18-МАШ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8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33581" y="2348880"/>
            <a:ext cx="7276839" cy="17281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>
              <a:defRPr/>
            </a:pPr>
            <a:r>
              <a:rPr lang="ru-RU" sz="2100" b="1" dirty="0">
                <a:solidFill>
                  <a:srgbClr val="0066AE"/>
                </a:solidFill>
                <a:latin typeface="Times New Roman" panose="02020603050405020304" pitchFamily="18" charset="0"/>
                <a:cs typeface="Times New Roman" pitchFamily="18" charset="0"/>
              </a:rPr>
              <a:t>«ЗАПОЛНЕНИЕ БЛАНКОВ УЧАСТНИКОВ </a:t>
            </a:r>
            <a:r>
              <a:rPr lang="ru-RU" sz="2100" b="1" dirty="0" smtClean="0">
                <a:solidFill>
                  <a:srgbClr val="0066AE"/>
                </a:solidFill>
                <a:latin typeface="Times New Roman" panose="02020603050405020304" pitchFamily="18" charset="0"/>
                <a:cs typeface="Times New Roman" pitchFamily="18" charset="0"/>
              </a:rPr>
              <a:t>ГИА-9. </a:t>
            </a:r>
            <a:r>
              <a:rPr lang="ru-RU" sz="2100" b="1" dirty="0">
                <a:solidFill>
                  <a:srgbClr val="0066AE"/>
                </a:solidFill>
                <a:latin typeface="Times New Roman" panose="02020603050405020304" pitchFamily="18" charset="0"/>
                <a:cs typeface="Times New Roman" pitchFamily="18" charset="0"/>
              </a:rPr>
              <a:t>ОСОБЕННОСТИ ЗАПОЛНЕНИЯ ОТЧЕТНЫХ ФОРМ. КОМПЛЕКТОВАНИЕ И ЗАПОЛНЕНИЕ ЭКЗАМЕНАЦИОННЫХ МАТЕРИАЛОВ ПО ОКОНЧАНИИ ЭКЗАМЕНА В ППЭ»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42106" y="764703"/>
            <a:ext cx="8459788" cy="1224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РЕГИОНАЛЬНЫЙ ЦЕНТР ОБРАБОТКИ ИНФОРМАЦИИ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АСОУ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66A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472748" y="4433692"/>
            <a:ext cx="4198503" cy="5829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66A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7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428" y="140117"/>
            <a:ext cx="2751127" cy="38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372200" y="162920"/>
            <a:ext cx="2664296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Индивидуальный комплект участника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ГИА-9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9937" y="1614699"/>
            <a:ext cx="3024336" cy="427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5272" y="4437112"/>
            <a:ext cx="3254283" cy="1600438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ГИА-9 выполняют экзаменационную работу на листах (бланках) ОГЭ (в том числе на дополнительных бланках ответов на задания с развернутым ответом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случае если такие бланки выдавались участникам по запросу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2463" y="140117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Индивидуальный комплект участника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ГИА-9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состоит из КИМ,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бланка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ответов на задания с кратким ответом;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бланка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ответов на задания с развернутым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ответом</a:t>
            </a: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073" y="2753844"/>
            <a:ext cx="2882352" cy="40752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-1099751" y="1516512"/>
            <a:ext cx="2870027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на задания с кратким ответом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2359112" y="3283939"/>
            <a:ext cx="2870027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на задания с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развернутым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ответом</a:t>
            </a:r>
          </a:p>
        </p:txBody>
      </p:sp>
    </p:spTree>
    <p:extLst>
      <p:ext uri="{BB962C8B-B14F-4D97-AF65-F5344CB8AC3E}">
        <p14:creationId xmlns:p14="http://schemas.microsoft.com/office/powerpoint/2010/main" val="1687210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860032" y="116632"/>
            <a:ext cx="4104456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Возвратный доставочный пакет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9532" y="5589240"/>
            <a:ext cx="8424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 поле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«Количество бланков в пакете (всего)»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необходимо вписать количество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бланков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ответов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(включая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дополнительные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бланки)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>
            <a:hlinkClick r:id="rId2" action="ppaction://hlinksldjump"/>
          </p:cNvPr>
          <p:cNvSpPr/>
          <p:nvPr/>
        </p:nvSpPr>
        <p:spPr>
          <a:xfrm>
            <a:off x="5639154" y="8373194"/>
            <a:ext cx="1309807" cy="982355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5517200" y="194384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1</a:t>
            </a:r>
            <a:endParaRPr lang="ru-RU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877240" y="194384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endParaRPr lang="ru-RU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58" name="Таблица 57"/>
          <p:cNvGraphicFramePr>
            <a:graphicFrameLocks noGrp="1"/>
          </p:cNvGraphicFramePr>
          <p:nvPr>
            <p:extLst/>
          </p:nvPr>
        </p:nvGraphicFramePr>
        <p:xfrm>
          <a:off x="6832038" y="970634"/>
          <a:ext cx="2241669" cy="41490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73161"/>
                <a:gridCol w="156850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предмета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Comic Sans MS" panose="030F0702030302020204" pitchFamily="66" charset="0"/>
                        </a:rPr>
                        <a:t>Русский язык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Comic Sans MS" panose="030F0702030302020204" pitchFamily="66" charset="0"/>
                        </a:rPr>
                        <a:t>Математика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Comic Sans MS" panose="030F0702030302020204" pitchFamily="66" charset="0"/>
                        </a:rPr>
                        <a:t>Физика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Comic Sans MS" panose="030F0702030302020204" pitchFamily="66" charset="0"/>
                        </a:rPr>
                        <a:t>Химия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Comic Sans MS" panose="030F0702030302020204" pitchFamily="66" charset="0"/>
                        </a:rPr>
                        <a:t>Информатика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Comic Sans MS" panose="030F0702030302020204" pitchFamily="66" charset="0"/>
                        </a:rPr>
                        <a:t>Биология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Comic Sans MS" panose="030F0702030302020204" pitchFamily="66" charset="0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Comic Sans MS" panose="030F0702030302020204" pitchFamily="66" charset="0"/>
                        </a:rPr>
                        <a:t>История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Comic Sans MS" panose="030F0702030302020204" pitchFamily="66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Comic Sans MS" panose="030F0702030302020204" pitchFamily="66" charset="0"/>
                        </a:rPr>
                        <a:t>География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Comic Sans MS" panose="030F0702030302020204" pitchFamily="66" charset="0"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Comic Sans MS" panose="030F0702030302020204" pitchFamily="66" charset="0"/>
                        </a:rPr>
                        <a:t>Английский язык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Comic Sans MS" panose="030F0702030302020204" pitchFamily="66" charset="0"/>
                        </a:rPr>
                        <a:t>Немецкий язык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Comic Sans MS" panose="030F0702030302020204" pitchFamily="66" charset="0"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Comic Sans MS" panose="030F0702030302020204" pitchFamily="66" charset="0"/>
                        </a:rPr>
                        <a:t>Французский язык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Comic Sans MS" panose="030F0702030302020204" pitchFamily="66" charset="0"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Comic Sans MS" panose="030F0702030302020204" pitchFamily="66" charset="0"/>
                        </a:rPr>
                        <a:t>Обществознание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Comic Sans MS" panose="030F0702030302020204" pitchFamily="66" charset="0"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Comic Sans MS" panose="030F0702030302020204" pitchFamily="66" charset="0"/>
                        </a:rPr>
                        <a:t>Испанский язык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Comic Sans MS" panose="030F0702030302020204" pitchFamily="66" charset="0"/>
                        </a:rPr>
                        <a:t>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Comic Sans MS" panose="030F0702030302020204" pitchFamily="66" charset="0"/>
                        </a:rPr>
                        <a:t>Литература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Comic Sans MS" panose="030F0702030302020204" pitchFamily="66" charset="0"/>
                        </a:rPr>
                        <a:t>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Comic Sans MS" panose="030F0702030302020204" pitchFamily="66" charset="0"/>
                        </a:rPr>
                        <a:t>Итоговое собеседование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Comic Sans MS" panose="030F0702030302020204" pitchFamily="66" charset="0"/>
                        </a:rPr>
                        <a:t>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Comic Sans MS" panose="030F0702030302020204" pitchFamily="66" charset="0"/>
                        </a:rPr>
                        <a:t>Английский устный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Comic Sans MS" panose="030F0702030302020204" pitchFamily="66" charset="0"/>
                        </a:rPr>
                        <a:t>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Comic Sans MS" panose="030F0702030302020204" pitchFamily="66" charset="0"/>
                        </a:rPr>
                        <a:t>Немецкий устный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Comic Sans MS" panose="030F0702030302020204" pitchFamily="66" charset="0"/>
                        </a:rPr>
                        <a:t>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Comic Sans MS" panose="030F0702030302020204" pitchFamily="66" charset="0"/>
                        </a:rPr>
                        <a:t>Французский устный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Comic Sans MS" panose="030F0702030302020204" pitchFamily="66" charset="0"/>
                        </a:rPr>
                        <a:t>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Comic Sans MS" panose="030F0702030302020204" pitchFamily="66" charset="0"/>
                        </a:rPr>
                        <a:t>Испанский устный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64" name="Группа 63"/>
          <p:cNvGrpSpPr/>
          <p:nvPr/>
        </p:nvGrpSpPr>
        <p:grpSpPr>
          <a:xfrm>
            <a:off x="68912" y="713944"/>
            <a:ext cx="7442068" cy="4515256"/>
            <a:chOff x="63404" y="713944"/>
            <a:chExt cx="7442068" cy="4515256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63404" y="713944"/>
              <a:ext cx="7442068" cy="4515256"/>
              <a:chOff x="38308" y="713944"/>
              <a:chExt cx="7442068" cy="4515256"/>
            </a:xfrm>
          </p:grpSpPr>
          <p:grpSp>
            <p:nvGrpSpPr>
              <p:cNvPr id="59" name="Группа 58"/>
              <p:cNvGrpSpPr/>
              <p:nvPr/>
            </p:nvGrpSpPr>
            <p:grpSpPr>
              <a:xfrm>
                <a:off x="38308" y="713944"/>
                <a:ext cx="6763126" cy="4515256"/>
                <a:chOff x="179512" y="764704"/>
                <a:chExt cx="6763126" cy="4515256"/>
              </a:xfrm>
            </p:grpSpPr>
            <p:pic>
              <p:nvPicPr>
                <p:cNvPr id="28" name="Рисунок 2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512" y="764704"/>
                  <a:ext cx="6454536" cy="4512927"/>
                </a:xfrm>
                <a:prstGeom prst="rect">
                  <a:avLst/>
                </a:prstGeom>
              </p:spPr>
            </p:pic>
            <p:sp>
              <p:nvSpPr>
                <p:cNvPr id="2" name="TextBox 1"/>
                <p:cNvSpPr txBox="1"/>
                <p:nvPr/>
              </p:nvSpPr>
              <p:spPr>
                <a:xfrm>
                  <a:off x="2284452" y="3298188"/>
                  <a:ext cx="54264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15</a:t>
                  </a:r>
                  <a:endParaRPr lang="ru-RU" sz="2000" dirty="0">
                    <a:latin typeface="Comic Sans MS" panose="030F0702030302020204" pitchFamily="66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5560346" y="3284984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5920386" y="3284984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5545288" y="3906648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652854" y="1484784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1</a:t>
                  </a:r>
                  <a:endParaRPr lang="ru-RU" sz="2000" dirty="0">
                    <a:latin typeface="Comic Sans MS" panose="030F0702030302020204" pitchFamily="66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927267" y="1484784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5</a:t>
                  </a:r>
                  <a:endParaRPr lang="ru-RU" sz="2000" dirty="0">
                    <a:latin typeface="Comic Sans MS" panose="030F0702030302020204" pitchFamily="66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1209943" y="1484784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3</a:t>
                  </a:r>
                  <a:endParaRPr lang="ru-RU" sz="2000" dirty="0">
                    <a:latin typeface="Comic Sans MS" panose="030F0702030302020204" pitchFamily="66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622186" y="1943214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5</a:t>
                  </a:r>
                  <a:endParaRPr lang="ru-RU" sz="2000" dirty="0">
                    <a:latin typeface="Comic Sans MS" panose="030F0702030302020204" pitchFamily="66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915725" y="1937243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3</a:t>
                  </a:r>
                  <a:endParaRPr lang="ru-RU" sz="2000" dirty="0">
                    <a:latin typeface="Comic Sans MS" panose="030F0702030302020204" pitchFamily="66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1245692" y="1945035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1</a:t>
                  </a:r>
                  <a:endParaRPr lang="ru-RU" sz="2000" dirty="0">
                    <a:latin typeface="Comic Sans MS" panose="030F0702030302020204" pitchFamily="66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1522805" y="1942648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3</a:t>
                  </a:r>
                  <a:endParaRPr lang="ru-RU" sz="2000" dirty="0">
                    <a:latin typeface="Comic Sans MS" panose="030F0702030302020204" pitchFamily="66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" name="Прямоугольник 2"/>
                <p:cNvSpPr/>
                <p:nvPr/>
              </p:nvSpPr>
              <p:spPr>
                <a:xfrm>
                  <a:off x="611560" y="2511827"/>
                  <a:ext cx="648072" cy="297324"/>
                </a:xfrm>
                <a:prstGeom prst="rect">
                  <a:avLst/>
                </a:prstGeom>
                <a:noFill/>
                <a:ln w="381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0" name="Прямая со стрелкой 9"/>
                <p:cNvCxnSpPr/>
                <p:nvPr/>
              </p:nvCxnSpPr>
              <p:spPr>
                <a:xfrm>
                  <a:off x="1250574" y="2342206"/>
                  <a:ext cx="5692064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51" name="Прямоугольник 50"/>
                <p:cNvSpPr/>
                <p:nvPr/>
              </p:nvSpPr>
              <p:spPr>
                <a:xfrm>
                  <a:off x="3997210" y="2511827"/>
                  <a:ext cx="2647770" cy="297324"/>
                </a:xfrm>
                <a:prstGeom prst="rect">
                  <a:avLst/>
                </a:pr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Прямоугольник 53"/>
                <p:cNvSpPr/>
                <p:nvPr/>
              </p:nvSpPr>
              <p:spPr>
                <a:xfrm>
                  <a:off x="621848" y="4440490"/>
                  <a:ext cx="6009784" cy="839470"/>
                </a:xfrm>
                <a:prstGeom prst="rect">
                  <a:avLst/>
                </a:prstGeom>
                <a:noFill/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Прямоугольник 54"/>
                <p:cNvSpPr/>
                <p:nvPr/>
              </p:nvSpPr>
              <p:spPr>
                <a:xfrm>
                  <a:off x="1928956" y="1628800"/>
                  <a:ext cx="3562059" cy="673498"/>
                </a:xfrm>
                <a:prstGeom prst="rect">
                  <a:avLst/>
                </a:prstGeom>
                <a:noFill/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2284452" y="3916824"/>
                  <a:ext cx="54264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15</a:t>
                  </a:r>
                  <a:endParaRPr lang="ru-RU" sz="2000" dirty="0">
                    <a:latin typeface="Comic Sans MS" panose="030F0702030302020204" pitchFamily="66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1921742" y="4763541"/>
                  <a:ext cx="3125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2223168" y="4763541"/>
                  <a:ext cx="3125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8</a:t>
                  </a:r>
                  <a:endParaRPr lang="ru-RU" sz="2000" dirty="0">
                    <a:latin typeface="Comic Sans MS" panose="030F0702030302020204" pitchFamily="66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2617415" y="4763541"/>
                  <a:ext cx="3125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0</a:t>
                  </a:r>
                  <a:endParaRPr lang="ru-RU" sz="2000" dirty="0">
                    <a:latin typeface="Comic Sans MS" panose="030F0702030302020204" pitchFamily="66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2921426" y="4763541"/>
                  <a:ext cx="3125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5</a:t>
                  </a:r>
                  <a:endParaRPr lang="ru-RU" sz="2000" dirty="0">
                    <a:latin typeface="Comic Sans MS" panose="030F0702030302020204" pitchFamily="66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314154" y="4763541"/>
                  <a:ext cx="3125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1</a:t>
                  </a:r>
                  <a:endParaRPr lang="ru-RU" sz="2000" dirty="0">
                    <a:latin typeface="Comic Sans MS" panose="030F0702030302020204" pitchFamily="66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3620552" y="4763541"/>
                  <a:ext cx="3125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9</a:t>
                  </a:r>
                  <a:endParaRPr lang="ru-RU" sz="2000" dirty="0">
                    <a:latin typeface="Comic Sans MS" panose="030F0702030302020204" pitchFamily="66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4219181" y="4762276"/>
                  <a:ext cx="3125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1</a:t>
                  </a:r>
                  <a:endParaRPr lang="ru-RU" sz="2000" dirty="0">
                    <a:latin typeface="Comic Sans MS" panose="030F0702030302020204" pitchFamily="66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4526307" y="4762276"/>
                  <a:ext cx="3125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3</a:t>
                  </a:r>
                  <a:endParaRPr lang="ru-RU" sz="2000" dirty="0">
                    <a:latin typeface="Comic Sans MS" panose="030F0702030302020204" pitchFamily="66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5122799" y="4762276"/>
                  <a:ext cx="3125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3</a:t>
                  </a:r>
                  <a:endParaRPr lang="ru-RU" sz="2000" dirty="0">
                    <a:latin typeface="Comic Sans MS" panose="030F0702030302020204" pitchFamily="66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5422676" y="4762276"/>
                  <a:ext cx="3125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5490082" y="1940049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1</a:t>
                  </a:r>
                  <a:endParaRPr lang="ru-RU" sz="2000" dirty="0">
                    <a:latin typeface="Comic Sans MS" panose="030F0702030302020204" pitchFamily="66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57" name="Прямая со стрелкой 56"/>
              <p:cNvCxnSpPr/>
              <p:nvPr/>
            </p:nvCxnSpPr>
            <p:spPr>
              <a:xfrm>
                <a:off x="6519029" y="2622313"/>
                <a:ext cx="961347" cy="0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62" name="Прямая соединительная линия 61"/>
            <p:cNvCxnSpPr/>
            <p:nvPr/>
          </p:nvCxnSpPr>
          <p:spPr>
            <a:xfrm>
              <a:off x="1128958" y="2269259"/>
              <a:ext cx="0" cy="191808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Прямоугольник 3"/>
          <p:cNvSpPr/>
          <p:nvPr/>
        </p:nvSpPr>
        <p:spPr>
          <a:xfrm>
            <a:off x="6818690" y="970634"/>
            <a:ext cx="692290" cy="4149090"/>
          </a:xfrm>
          <a:prstGeom prst="rect">
            <a:avLst/>
          </a:prstGeom>
          <a:solidFill>
            <a:schemeClr val="accent2">
              <a:alpha val="3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519173" y="970634"/>
            <a:ext cx="1561207" cy="4149090"/>
          </a:xfrm>
          <a:prstGeom prst="rect">
            <a:avLst/>
          </a:prstGeom>
          <a:solidFill>
            <a:schemeClr val="accent1">
              <a:alpha val="39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3086155" y="1615558"/>
            <a:ext cx="192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anose="03010101010201010101" pitchFamily="66" charset="0"/>
                <a:cs typeface="Times New Roman" pitchFamily="18" charset="0"/>
              </a:rPr>
              <a:t>СОШ №1</a:t>
            </a:r>
            <a:endParaRPr lang="ru-RU" sz="2000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728" y="4326982"/>
            <a:ext cx="693106" cy="69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2559741" y="1869149"/>
            <a:ext cx="2820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latin typeface="Monotype Corsiva" panose="03010101010201010101" pitchFamily="66" charset="0"/>
                <a:cs typeface="Times New Roman" pitchFamily="18" charset="0"/>
              </a:rPr>
              <a:t>г</a:t>
            </a:r>
            <a:r>
              <a:rPr lang="ru-RU" sz="2000" b="1" dirty="0" err="1" smtClean="0">
                <a:latin typeface="Monotype Corsiva" panose="03010101010201010101" pitchFamily="66" charset="0"/>
                <a:cs typeface="Times New Roman" pitchFamily="18" charset="0"/>
              </a:rPr>
              <a:t>.о</a:t>
            </a:r>
            <a:r>
              <a:rPr lang="ru-RU" sz="2000" b="1" dirty="0" smtClean="0">
                <a:latin typeface="Monotype Corsiva" panose="03010101010201010101" pitchFamily="66" charset="0"/>
                <a:cs typeface="Times New Roman" pitchFamily="18" charset="0"/>
              </a:rPr>
              <a:t>. Серебряные Пруды, ул.</a:t>
            </a:r>
            <a:endParaRPr lang="ru-RU" sz="2000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61547" y="4310810"/>
            <a:ext cx="192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anose="03010101010201010101" pitchFamily="66" charset="0"/>
                <a:cs typeface="Times New Roman" pitchFamily="18" charset="0"/>
              </a:rPr>
              <a:t>Иванова Т. В.</a:t>
            </a:r>
            <a:endParaRPr lang="ru-RU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147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-703"/>
            <a:ext cx="9144000" cy="546773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ЗАПОЛНЕНИЯ БЛАНКА ОТВЕТОВ №1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4788024" y="546070"/>
            <a:ext cx="4216574" cy="5957305"/>
            <a:chOff x="1539453" y="642862"/>
            <a:chExt cx="6065095" cy="8568952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1539453" y="642862"/>
              <a:ext cx="6065095" cy="8568952"/>
              <a:chOff x="918665" y="692696"/>
              <a:chExt cx="7306671" cy="10323089"/>
            </a:xfrm>
          </p:grpSpPr>
          <p:grpSp>
            <p:nvGrpSpPr>
              <p:cNvPr id="27" name="Группа 26"/>
              <p:cNvGrpSpPr/>
              <p:nvPr/>
            </p:nvGrpSpPr>
            <p:grpSpPr>
              <a:xfrm>
                <a:off x="918665" y="692696"/>
                <a:ext cx="7306671" cy="10323089"/>
                <a:chOff x="179512" y="692696"/>
                <a:chExt cx="4140447" cy="5849750"/>
              </a:xfrm>
            </p:grpSpPr>
            <p:pic>
              <p:nvPicPr>
                <p:cNvPr id="24" name="Рисунок 23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1" b="39"/>
                <a:stretch/>
              </p:blipFill>
              <p:spPr>
                <a:xfrm>
                  <a:off x="179512" y="692696"/>
                  <a:ext cx="4140447" cy="5849750"/>
                </a:xfrm>
                <a:prstGeom prst="rect">
                  <a:avLst/>
                </a:prstGeom>
              </p:spPr>
            </p:pic>
            <p:grpSp>
              <p:nvGrpSpPr>
                <p:cNvPr id="26" name="Группа 25"/>
                <p:cNvGrpSpPr/>
                <p:nvPr/>
              </p:nvGrpSpPr>
              <p:grpSpPr>
                <a:xfrm>
                  <a:off x="357341" y="1013109"/>
                  <a:ext cx="3782611" cy="927702"/>
                  <a:chOff x="357341" y="1013109"/>
                  <a:chExt cx="3782611" cy="927702"/>
                </a:xfrm>
              </p:grpSpPr>
              <p:sp>
                <p:nvSpPr>
                  <p:cNvPr id="6" name="Прямоугольник 5"/>
                  <p:cNvSpPr/>
                  <p:nvPr/>
                </p:nvSpPr>
                <p:spPr>
                  <a:xfrm>
                    <a:off x="611560" y="1268760"/>
                    <a:ext cx="288032" cy="281728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  <a:alpha val="46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" name="Прямоугольник 18"/>
                  <p:cNvSpPr/>
                  <p:nvPr/>
                </p:nvSpPr>
                <p:spPr>
                  <a:xfrm>
                    <a:off x="3059832" y="1592287"/>
                    <a:ext cx="1080120" cy="324546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  <a:alpha val="46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" name="Прямоугольник 19"/>
                  <p:cNvSpPr/>
                  <p:nvPr/>
                </p:nvSpPr>
                <p:spPr>
                  <a:xfrm>
                    <a:off x="2483768" y="1013109"/>
                    <a:ext cx="1656184" cy="183643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  <a:alpha val="46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Прямоугольник 20"/>
                  <p:cNvSpPr/>
                  <p:nvPr/>
                </p:nvSpPr>
                <p:spPr>
                  <a:xfrm>
                    <a:off x="357341" y="1592287"/>
                    <a:ext cx="326227" cy="348524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  <a:alpha val="46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9" name="Прямоугольник 28"/>
                  <p:cNvSpPr/>
                  <p:nvPr/>
                </p:nvSpPr>
                <p:spPr>
                  <a:xfrm>
                    <a:off x="3419872" y="1196752"/>
                    <a:ext cx="720080" cy="353736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  <a:alpha val="46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25" name="Прямоугольник 24"/>
              <p:cNvSpPr/>
              <p:nvPr/>
            </p:nvSpPr>
            <p:spPr>
              <a:xfrm>
                <a:off x="1868766" y="2294906"/>
                <a:ext cx="2055161" cy="60034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  <a:alpha val="46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Прямоугольник 30"/>
            <p:cNvSpPr/>
            <p:nvPr/>
          </p:nvSpPr>
          <p:spPr>
            <a:xfrm>
              <a:off x="2699793" y="1412775"/>
              <a:ext cx="3507830" cy="504056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1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084344" y="1970446"/>
              <a:ext cx="1639784" cy="480655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1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774420" y="3059153"/>
              <a:ext cx="5317860" cy="741955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1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509847" y="3823282"/>
              <a:ext cx="1990146" cy="289763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1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4615542" y="3823282"/>
              <a:ext cx="2476738" cy="289763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1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68994" y="980732"/>
            <a:ext cx="4464496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«Регион»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«Код предмета»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«Название предмета»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«Номер КИМ»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«Номер варианта»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8994" y="3789040"/>
            <a:ext cx="446449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УЧАСТНИКОМ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буква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«Код пункта проведения»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«Номер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«Фамилия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имя,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отчество»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«Серия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номер документа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«Поле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подписи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3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4150"/>
            <a:ext cx="4311163" cy="60932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91377" y="2893354"/>
            <a:ext cx="1984879" cy="2593324"/>
          </a:xfrm>
          <a:prstGeom prst="rect">
            <a:avLst/>
          </a:prstGeom>
          <a:solidFill>
            <a:schemeClr val="accent2">
              <a:lumMod val="20000"/>
              <a:lumOff val="80000"/>
              <a:alpha val="5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91377" y="5486678"/>
            <a:ext cx="3960440" cy="648092"/>
          </a:xfrm>
          <a:prstGeom prst="rect">
            <a:avLst/>
          </a:prstGeom>
          <a:solidFill>
            <a:schemeClr val="accent2">
              <a:lumMod val="20000"/>
              <a:lumOff val="80000"/>
              <a:alpha val="5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8291" y="1052736"/>
            <a:ext cx="4464496" cy="255454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УЧАСТНИКОМ</a:t>
            </a:r>
          </a:p>
          <a:p>
            <a:pPr algn="ctr"/>
            <a:endParaRPr lang="ru-RU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«Поля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записи результатов выполнения заданий с кратким ответом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замены ошибочных ответов на задания с кратким ответом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71833" y="6134770"/>
            <a:ext cx="1549936" cy="2160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38291" y="4157508"/>
            <a:ext cx="4464496" cy="1938992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ОРГАНИЗАТОРОМ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«Удален с экзамена в связи с нарушением порядка»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 завершил экзамен по уважительной причине»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-703"/>
            <a:ext cx="9144000" cy="546773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ЗАПОЛНЕНИЯ БЛАНКА ОТВЕТОВ №1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2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-703"/>
            <a:ext cx="9144000" cy="62139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ЗАПОЛНЕНИЯ БЛАНКА ОТВЕТОВ №1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t="40550" r="30445" b="47307"/>
          <a:stretch/>
        </p:blipFill>
        <p:spPr>
          <a:xfrm>
            <a:off x="179512" y="836712"/>
            <a:ext cx="5256584" cy="136815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09435" y="1364277"/>
            <a:ext cx="1440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95340" y="1312484"/>
            <a:ext cx="3672000" cy="89238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/>
          <p:cNvSpPr txBox="1"/>
          <p:nvPr/>
        </p:nvSpPr>
        <p:spPr>
          <a:xfrm>
            <a:off x="5652120" y="861959"/>
            <a:ext cx="3104092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Краткий ответ записывается слева направо от номера задания, начиная с первой позиции. Каждый символ записывается в отдельную ячейку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4959" y="1364277"/>
            <a:ext cx="1440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76437" y="1364277"/>
            <a:ext cx="1440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57394" y="1364277"/>
            <a:ext cx="1440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95340" y="2791927"/>
            <a:ext cx="5168748" cy="853098"/>
            <a:chOff x="195340" y="2791927"/>
            <a:chExt cx="5168748" cy="853098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" t="52684" r="31546" b="39746"/>
            <a:stretch/>
          </p:blipFill>
          <p:spPr>
            <a:xfrm>
              <a:off x="195340" y="2792095"/>
              <a:ext cx="5168748" cy="852930"/>
            </a:xfrm>
            <a:prstGeom prst="rect">
              <a:avLst/>
            </a:prstGeom>
          </p:spPr>
        </p:pic>
        <p:sp>
          <p:nvSpPr>
            <p:cNvPr id="76" name="Прямоугольник 75"/>
            <p:cNvSpPr/>
            <p:nvPr/>
          </p:nvSpPr>
          <p:spPr>
            <a:xfrm>
              <a:off x="208688" y="2791927"/>
              <a:ext cx="3672000" cy="85309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018798" y="3438829"/>
              <a:ext cx="144016" cy="1128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b="1" baseline="300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11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364515" y="2823251"/>
              <a:ext cx="2448767" cy="7582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0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НЕПРАВИЛЬНО</a:t>
              </a:r>
              <a:endPara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73411" y="4004182"/>
            <a:ext cx="3822526" cy="1264396"/>
            <a:chOff x="173411" y="4004182"/>
            <a:chExt cx="3822526" cy="1264396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" t="83599" r="51140" b="5901"/>
            <a:stretch/>
          </p:blipFill>
          <p:spPr>
            <a:xfrm>
              <a:off x="173411" y="4004182"/>
              <a:ext cx="3822526" cy="1264396"/>
            </a:xfrm>
            <a:prstGeom prst="rect">
              <a:avLst/>
            </a:prstGeom>
          </p:spPr>
        </p:pic>
        <p:sp>
          <p:nvSpPr>
            <p:cNvPr id="95" name="Прямоугольник 94"/>
            <p:cNvSpPr/>
            <p:nvPr/>
          </p:nvSpPr>
          <p:spPr>
            <a:xfrm>
              <a:off x="559908" y="4038427"/>
              <a:ext cx="1220850" cy="625885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5011796" y="4164264"/>
            <a:ext cx="3744416" cy="12784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>
                <a:latin typeface="Comic Sans MS" panose="030F0702030302020204" pitchFamily="66" charset="0"/>
                <a:cs typeface="Times New Roman" panose="02020603050405020304" pitchFamily="18" charset="0"/>
              </a:rPr>
              <a:t>В случае если в области замены ошибочных ответов </a:t>
            </a:r>
            <a:r>
              <a:rPr lang="ru-RU" sz="1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будет </a:t>
            </a:r>
            <a:r>
              <a:rPr lang="ru-RU" sz="1200" dirty="0">
                <a:latin typeface="Comic Sans MS" panose="030F0702030302020204" pitchFamily="66" charset="0"/>
                <a:cs typeface="Times New Roman" panose="02020603050405020304" pitchFamily="18" charset="0"/>
              </a:rPr>
              <a:t>заполнено поле для номера задания, а новый ответ не внесен, </a:t>
            </a:r>
            <a:r>
              <a:rPr lang="ru-RU" sz="1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то </a:t>
            </a:r>
            <a:r>
              <a:rPr lang="ru-RU" sz="1200" dirty="0">
                <a:latin typeface="Comic Sans MS" panose="030F0702030302020204" pitchFamily="66" charset="0"/>
                <a:cs typeface="Times New Roman" panose="02020603050405020304" pitchFamily="18" charset="0"/>
              </a:rPr>
              <a:t>для оценивания будет использоваться пустой ответ (т.е. задание будет засчитано невыполненным)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195340" y="5343790"/>
            <a:ext cx="4478575" cy="9826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AutoNum type="arabicPeriod"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Неправильный номер задания следует зачеркнуть;</a:t>
            </a:r>
          </a:p>
          <a:p>
            <a:pPr algn="ctr"/>
            <a:r>
              <a:rPr lang="ru-RU" sz="15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Внести повторно ответ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961093" y="5545392"/>
            <a:ext cx="1510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6444208" y="5428367"/>
            <a:ext cx="0" cy="46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H="1">
            <a:off x="4700881" y="5883946"/>
            <a:ext cx="1743327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29457" y="1641189"/>
            <a:ext cx="1440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11831" y="1641189"/>
            <a:ext cx="1440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93493" y="1641189"/>
            <a:ext cx="1440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07590" y="1641189"/>
            <a:ext cx="1440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84265" y="1641189"/>
            <a:ext cx="1440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23093" y="1930711"/>
            <a:ext cx="1440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05467" y="1930711"/>
            <a:ext cx="1440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187129" y="1930711"/>
            <a:ext cx="1440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401226" y="1930711"/>
            <a:ext cx="1440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71227" y="1930711"/>
            <a:ext cx="1440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35692" y="1930711"/>
            <a:ext cx="1440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49342" y="2803229"/>
            <a:ext cx="1440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31716" y="2803229"/>
            <a:ext cx="1440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033400" y="2809903"/>
            <a:ext cx="1440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42668" y="3090529"/>
            <a:ext cx="1440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56745" y="3090529"/>
            <a:ext cx="1440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020700" y="3090529"/>
            <a:ext cx="1440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49342" y="3377788"/>
            <a:ext cx="1440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31716" y="3377788"/>
            <a:ext cx="1440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23948" y="4051775"/>
            <a:ext cx="1440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23948" y="4351369"/>
            <a:ext cx="1440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237971" y="4056542"/>
            <a:ext cx="1440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433693" y="4056542"/>
            <a:ext cx="1440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635377" y="4056542"/>
            <a:ext cx="1440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87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-703"/>
            <a:ext cx="9144000" cy="62139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ЗАПОЛНЕНИЯ БЛАНКА ОТВЕТОВ №2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2420888"/>
            <a:ext cx="4464496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«Регион»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«Код предмета»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«Название предмета»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«Номер КИМ»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«Номер варианта»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4966940" y="764704"/>
            <a:ext cx="4001825" cy="5656084"/>
            <a:chOff x="4966940" y="764704"/>
            <a:chExt cx="4001825" cy="5656084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940" y="764704"/>
              <a:ext cx="4001825" cy="5656084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5364088" y="1336423"/>
              <a:ext cx="3168352" cy="292378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46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740351" y="1628801"/>
              <a:ext cx="1010251" cy="32400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46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261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4032448" cy="56993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09132"/>
            <a:ext cx="4031100" cy="5699366"/>
          </a:xfrm>
          <a:prstGeom prst="rect">
            <a:avLst/>
          </a:prstGeom>
        </p:spPr>
      </p:pic>
      <p:sp>
        <p:nvSpPr>
          <p:cNvPr id="73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БЛАНКОВ ОТВЕТОВ №2,</a:t>
            </a:r>
            <a:b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БЛАНКОВ ОТВЕТОВ №2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83568" y="1196752"/>
            <a:ext cx="3456384" cy="292378"/>
          </a:xfrm>
          <a:prstGeom prst="rect">
            <a:avLst/>
          </a:prstGeom>
          <a:solidFill>
            <a:schemeClr val="accent3">
              <a:lumMod val="20000"/>
              <a:lumOff val="80000"/>
              <a:alpha val="46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059832" y="1491457"/>
            <a:ext cx="1080120" cy="343705"/>
          </a:xfrm>
          <a:prstGeom prst="rect">
            <a:avLst/>
          </a:prstGeom>
          <a:solidFill>
            <a:schemeClr val="accent3">
              <a:lumMod val="20000"/>
              <a:lumOff val="80000"/>
              <a:alpha val="46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327092" y="1489129"/>
            <a:ext cx="2657169" cy="36990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95536" y="1899722"/>
            <a:ext cx="3744416" cy="4128240"/>
          </a:xfrm>
          <a:prstGeom prst="rect">
            <a:avLst/>
          </a:prstGeom>
          <a:solidFill>
            <a:schemeClr val="accent2">
              <a:lumMod val="20000"/>
              <a:lumOff val="80000"/>
              <a:alpha val="5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1907704" y="5549279"/>
            <a:ext cx="2219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см. на обороте</a:t>
            </a:r>
            <a:endParaRPr lang="ru-RU" sz="2800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860032" y="888698"/>
            <a:ext cx="3744416" cy="5148000"/>
          </a:xfrm>
          <a:prstGeom prst="rect">
            <a:avLst/>
          </a:prstGeom>
          <a:solidFill>
            <a:schemeClr val="accent2">
              <a:lumMod val="20000"/>
              <a:lumOff val="80000"/>
              <a:alpha val="5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5148064" y="2965375"/>
            <a:ext cx="33123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5148064" y="5557663"/>
            <a:ext cx="33123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5148064" y="2965375"/>
            <a:ext cx="3312368" cy="25922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5203548" y="3829471"/>
            <a:ext cx="3201399" cy="92526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ПРОСТАВЛЯЮТ ОТВЕТСТВЕННЫЕ ОРГАНИЗАТОРЫ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7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29"/>
          <a:stretch/>
        </p:blipFill>
        <p:spPr>
          <a:xfrm>
            <a:off x="2839104" y="2945710"/>
            <a:ext cx="5729760" cy="1819835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3430380" y="3787302"/>
            <a:ext cx="3045483" cy="39600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6858929" y="4203976"/>
            <a:ext cx="1296144" cy="440805"/>
          </a:xfrm>
          <a:prstGeom prst="rect">
            <a:avLst/>
          </a:prstGeom>
          <a:solidFill>
            <a:srgbClr val="7030A0">
              <a:alpha val="1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4" name="Прямая со стрелкой 123"/>
          <p:cNvCxnSpPr/>
          <p:nvPr/>
        </p:nvCxnSpPr>
        <p:spPr>
          <a:xfrm flipH="1" flipV="1">
            <a:off x="8147273" y="4460516"/>
            <a:ext cx="604753" cy="664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 flipV="1">
            <a:off x="8744225" y="2398614"/>
            <a:ext cx="0" cy="207520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0" name="Прямоугольник 179"/>
          <p:cNvSpPr/>
          <p:nvPr/>
        </p:nvSpPr>
        <p:spPr>
          <a:xfrm>
            <a:off x="4467605" y="2139563"/>
            <a:ext cx="1481221" cy="50237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TextBox 128"/>
          <p:cNvSpPr txBox="1"/>
          <p:nvPr/>
        </p:nvSpPr>
        <p:spPr>
          <a:xfrm>
            <a:off x="6480406" y="1715440"/>
            <a:ext cx="2579799" cy="138499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в аудитории в поля «Номер варианта» и «Номер КИМ» вносит цифровое значение с бланка ответов № 1 в дополнительный бланк ответов № 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0" y="-703"/>
            <a:ext cx="9144000" cy="62139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ЗАПОЛНЕНИЯ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БЛАНКА ОТВЕТОВ №2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029" y="4826275"/>
            <a:ext cx="4078134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УЧАСТНИКОМ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«Регион»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«Код предмета»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«Название предмета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6421072" y="3360778"/>
            <a:ext cx="680310" cy="394540"/>
          </a:xfrm>
          <a:prstGeom prst="rect">
            <a:avLst/>
          </a:prstGeom>
          <a:solidFill>
            <a:srgbClr val="7030A0">
              <a:alpha val="1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TextBox 131"/>
          <p:cNvSpPr txBox="1"/>
          <p:nvPr/>
        </p:nvSpPr>
        <p:spPr>
          <a:xfrm>
            <a:off x="5873653" y="5098705"/>
            <a:ext cx="2153454" cy="64633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«Лист №» необходимо внести порядковый номер листа,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цифры 2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9" name="Прямая со стрелкой 138"/>
          <p:cNvCxnSpPr/>
          <p:nvPr/>
        </p:nvCxnSpPr>
        <p:spPr>
          <a:xfrm>
            <a:off x="6736200" y="3787475"/>
            <a:ext cx="0" cy="129770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6900594" y="3457899"/>
            <a:ext cx="720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0" name="Рисунок 1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" b="77300"/>
          <a:stretch/>
        </p:blipFill>
        <p:spPr>
          <a:xfrm>
            <a:off x="122518" y="729304"/>
            <a:ext cx="6265002" cy="2066735"/>
          </a:xfrm>
          <a:prstGeom prst="rect">
            <a:avLst/>
          </a:prstGeom>
        </p:spPr>
      </p:pic>
      <p:sp>
        <p:nvSpPr>
          <p:cNvPr id="141" name="TextBox 140"/>
          <p:cNvSpPr txBox="1"/>
          <p:nvPr/>
        </p:nvSpPr>
        <p:spPr>
          <a:xfrm>
            <a:off x="687573" y="1814372"/>
            <a:ext cx="720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877602" y="1815607"/>
            <a:ext cx="720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4559928" y="2310260"/>
            <a:ext cx="720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304364" y="1815607"/>
            <a:ext cx="720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489014" y="1815607"/>
            <a:ext cx="720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>
            <a:off x="1175740" y="2101477"/>
            <a:ext cx="0" cy="184399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621383" y="1638263"/>
            <a:ext cx="4943230" cy="476566"/>
          </a:xfrm>
          <a:prstGeom prst="rect">
            <a:avLst/>
          </a:prstGeom>
          <a:solidFill>
            <a:schemeClr val="accent3">
              <a:lumMod val="50000"/>
              <a:alpha val="1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85" name="Прямая со стрелкой 84"/>
          <p:cNvCxnSpPr/>
          <p:nvPr/>
        </p:nvCxnSpPr>
        <p:spPr>
          <a:xfrm>
            <a:off x="2776802" y="3993907"/>
            <a:ext cx="651614" cy="44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82715" y="3365160"/>
            <a:ext cx="275308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«Регион», «Код предмета», «Название предмета», должны полностью соответствовать информации бланка ответов № 2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026517" y="1813293"/>
            <a:ext cx="14919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64648" y="1814372"/>
            <a:ext cx="720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749771" y="1814372"/>
            <a:ext cx="720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934894" y="1814372"/>
            <a:ext cx="720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06799" y="1813293"/>
            <a:ext cx="14919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397199" y="1813293"/>
            <a:ext cx="14919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84912" y="1813293"/>
            <a:ext cx="14919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751260" y="1813293"/>
            <a:ext cx="14919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44499" y="1813293"/>
            <a:ext cx="14919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129337" y="1813293"/>
            <a:ext cx="14919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311125" y="1813293"/>
            <a:ext cx="14919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498838" y="1813293"/>
            <a:ext cx="14919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749771" y="2310260"/>
            <a:ext cx="720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943764" y="2310260"/>
            <a:ext cx="720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119037" y="2310260"/>
            <a:ext cx="720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307658" y="2310260"/>
            <a:ext cx="720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487119" y="2310260"/>
            <a:ext cx="720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671115" y="2310260"/>
            <a:ext cx="720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182" name="Прямая соединительная линия 181"/>
          <p:cNvCxnSpPr>
            <a:stCxn id="180" idx="3"/>
          </p:cNvCxnSpPr>
          <p:nvPr/>
        </p:nvCxnSpPr>
        <p:spPr>
          <a:xfrm>
            <a:off x="5948826" y="2390751"/>
            <a:ext cx="531017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6943272" y="4335315"/>
            <a:ext cx="720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108384" y="4335315"/>
            <a:ext cx="720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273496" y="4335315"/>
            <a:ext cx="720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438608" y="4335315"/>
            <a:ext cx="720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603720" y="4335315"/>
            <a:ext cx="720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768832" y="4335315"/>
            <a:ext cx="720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933946" y="4335315"/>
            <a:ext cx="720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121" name="Прямая со стрелкой 120"/>
          <p:cNvCxnSpPr/>
          <p:nvPr/>
        </p:nvCxnSpPr>
        <p:spPr>
          <a:xfrm flipV="1">
            <a:off x="3646059" y="4183303"/>
            <a:ext cx="0" cy="6429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3501656" y="3895889"/>
            <a:ext cx="720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657750" y="3897124"/>
            <a:ext cx="720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4038364" y="3897124"/>
            <a:ext cx="720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209384" y="3897124"/>
            <a:ext cx="720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681324" y="3894810"/>
            <a:ext cx="14919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943272" y="3895889"/>
            <a:ext cx="720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102585" y="3895889"/>
            <a:ext cx="720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274940" y="3895889"/>
            <a:ext cx="720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828938" y="3894810"/>
            <a:ext cx="14919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998238" y="3894810"/>
            <a:ext cx="14919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150867" y="3894810"/>
            <a:ext cx="14919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325812" y="3894810"/>
            <a:ext cx="14919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485419" y="3894810"/>
            <a:ext cx="14919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652657" y="3894810"/>
            <a:ext cx="14919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817320" y="3894810"/>
            <a:ext cx="14919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010432" y="3894810"/>
            <a:ext cx="14919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4458309" y="2112467"/>
            <a:ext cx="1501534" cy="530624"/>
          </a:xfrm>
          <a:prstGeom prst="rect">
            <a:avLst/>
          </a:prstGeom>
          <a:solidFill>
            <a:schemeClr val="accent3">
              <a:lumMod val="50000"/>
              <a:alpha val="1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860357" y="3774194"/>
            <a:ext cx="962635" cy="429781"/>
          </a:xfrm>
          <a:prstGeom prst="rect">
            <a:avLst/>
          </a:prstGeom>
          <a:solidFill>
            <a:srgbClr val="7030A0">
              <a:alpha val="1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 стрелкой 69"/>
          <p:cNvCxnSpPr/>
          <p:nvPr/>
        </p:nvCxnSpPr>
        <p:spPr>
          <a:xfrm flipH="1">
            <a:off x="7819842" y="3993907"/>
            <a:ext cx="924383" cy="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1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26011</TotalTime>
  <Words>974</Words>
  <Application>Microsoft Office PowerPoint</Application>
  <PresentationFormat>Экран (4:3)</PresentationFormat>
  <Paragraphs>338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2_Тема Office</vt:lpstr>
      <vt:lpstr>«ЗАПОЛНЕНИЕ БЛАНКОВ УЧАСТНИКОВ ГИА-9. ОСОБЕННОСТИ ЗАПОЛНЕНИЯ ОТЧЕТНЫХ ФОРМ. КОМПЛЕКТОВАНИЕ И ЗАПОЛНЕНИЕ ЭКЗАМЕНАЦИОННЫХ МАТЕРИАЛОВ ПО ОКОНЧАНИИ ЭКЗАМЕНА В ППЭ»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«ЗАПОЛНЕНИЕ БЛАНКОВ УЧАСТНИКОВ ГИА-9. ОСОБЕННОСТИ ЗАПОЛНЕНИЯ ОТЧЕТНЫХ ФОРМ. КОМПЛЕКТОВАНИЕ И ЗАПОЛНЕНИЕ ЭКЗАМЕНАЦИОННЫХ МАТЕРИАЛОВ ПО ОКОНЧАНИИ ЭКЗАМЕНА В ППЭ»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 Шкитов</dc:creator>
  <cp:lastModifiedBy>низова</cp:lastModifiedBy>
  <cp:revision>996</cp:revision>
  <cp:lastPrinted>2019-02-28T08:50:34Z</cp:lastPrinted>
  <dcterms:created xsi:type="dcterms:W3CDTF">2015-03-12T08:22:19Z</dcterms:created>
  <dcterms:modified xsi:type="dcterms:W3CDTF">2019-04-01T11:56:21Z</dcterms:modified>
</cp:coreProperties>
</file>